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2"/>
  </p:sldMasterIdLst>
  <p:notesMasterIdLst>
    <p:notesMasterId r:id="rId52"/>
  </p:notesMasterIdLst>
  <p:handoutMasterIdLst>
    <p:handoutMasterId r:id="rId53"/>
  </p:handoutMasterIdLst>
  <p:sldIdLst>
    <p:sldId id="502" r:id="rId3"/>
    <p:sldId id="512" r:id="rId4"/>
    <p:sldId id="675" r:id="rId5"/>
    <p:sldId id="676" r:id="rId6"/>
    <p:sldId id="674" r:id="rId7"/>
    <p:sldId id="598" r:id="rId8"/>
    <p:sldId id="678" r:id="rId9"/>
    <p:sldId id="679" r:id="rId10"/>
    <p:sldId id="680" r:id="rId11"/>
    <p:sldId id="682" r:id="rId12"/>
    <p:sldId id="684" r:id="rId13"/>
    <p:sldId id="685" r:id="rId14"/>
    <p:sldId id="686" r:id="rId15"/>
    <p:sldId id="688" r:id="rId16"/>
    <p:sldId id="689" r:id="rId17"/>
    <p:sldId id="687" r:id="rId18"/>
    <p:sldId id="691" r:id="rId19"/>
    <p:sldId id="683" r:id="rId20"/>
    <p:sldId id="692" r:id="rId21"/>
    <p:sldId id="693" r:id="rId22"/>
    <p:sldId id="694" r:id="rId23"/>
    <p:sldId id="695" r:id="rId24"/>
    <p:sldId id="696" r:id="rId25"/>
    <p:sldId id="698" r:id="rId26"/>
    <p:sldId id="699" r:id="rId27"/>
    <p:sldId id="697" r:id="rId28"/>
    <p:sldId id="700" r:id="rId29"/>
    <p:sldId id="728" r:id="rId30"/>
    <p:sldId id="706" r:id="rId31"/>
    <p:sldId id="681" r:id="rId32"/>
    <p:sldId id="707" r:id="rId33"/>
    <p:sldId id="712" r:id="rId34"/>
    <p:sldId id="709" r:id="rId35"/>
    <p:sldId id="713" r:id="rId36"/>
    <p:sldId id="708" r:id="rId37"/>
    <p:sldId id="711" r:id="rId38"/>
    <p:sldId id="714" r:id="rId39"/>
    <p:sldId id="715" r:id="rId40"/>
    <p:sldId id="716" r:id="rId41"/>
    <p:sldId id="717" r:id="rId42"/>
    <p:sldId id="718" r:id="rId43"/>
    <p:sldId id="719" r:id="rId44"/>
    <p:sldId id="720" r:id="rId45"/>
    <p:sldId id="721" r:id="rId46"/>
    <p:sldId id="723" r:id="rId47"/>
    <p:sldId id="724" r:id="rId48"/>
    <p:sldId id="725" r:id="rId49"/>
    <p:sldId id="726" r:id="rId50"/>
    <p:sldId id="72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0" autoAdjust="0"/>
    <p:restoredTop sz="75581" autoAdjust="0"/>
  </p:normalViewPr>
  <p:slideViewPr>
    <p:cSldViewPr snapToGrid="0">
      <p:cViewPr varScale="1">
        <p:scale>
          <a:sx n="87" d="100"/>
          <a:sy n="87" d="100"/>
        </p:scale>
        <p:origin x="1632" y="84"/>
      </p:cViewPr>
      <p:guideLst/>
    </p:cSldViewPr>
  </p:slideViewPr>
  <p:notesTextViewPr>
    <p:cViewPr>
      <p:scale>
        <a:sx n="3" d="2"/>
        <a:sy n="3" d="2"/>
      </p:scale>
      <p:origin x="0" y="0"/>
    </p:cViewPr>
  </p:notesTextViewPr>
  <p:notesViewPr>
    <p:cSldViewPr snapToGrid="0">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700FC0-9E7A-4C53-8A3B-3C3C9A736C42}" type="datetimeFigureOut">
              <a:rPr lang="en-US" smtClean="0"/>
              <a:t>11/14/2016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48944F-81ED-4843-A3E6-D41A6908762D}" type="slidenum">
              <a:rPr lang="en-US" smtClean="0"/>
              <a:t>‹#›</a:t>
            </a:fld>
            <a:endParaRPr lang="en-US"/>
          </a:p>
        </p:txBody>
      </p:sp>
    </p:spTree>
    <p:extLst>
      <p:ext uri="{BB962C8B-B14F-4D97-AF65-F5344CB8AC3E}">
        <p14:creationId xmlns:p14="http://schemas.microsoft.com/office/powerpoint/2010/main" val="1450714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122B6-E47E-4A80-A9F3-23FD10D674FE}" type="datetimeFigureOut">
              <a:rPr lang="en-US" smtClean="0"/>
              <a:t>11/14/2016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1C5CE-222C-4659-9A99-B99FC42AF6EC}" type="slidenum">
              <a:rPr lang="en-US" smtClean="0"/>
              <a:t>‹#›</a:t>
            </a:fld>
            <a:endParaRPr lang="en-US"/>
          </a:p>
        </p:txBody>
      </p:sp>
    </p:spTree>
    <p:extLst>
      <p:ext uri="{BB962C8B-B14F-4D97-AF65-F5344CB8AC3E}">
        <p14:creationId xmlns:p14="http://schemas.microsoft.com/office/powerpoint/2010/main" val="2212527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 Airways A320 plane crash,</a:t>
            </a:r>
            <a:r>
              <a:rPr lang="en-US" baseline="0" dirty="0" smtClean="0"/>
              <a:t> January 15 2009. survivors 155(all)</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2</a:t>
            </a:fld>
            <a:endParaRPr lang="en-US"/>
          </a:p>
        </p:txBody>
      </p:sp>
    </p:spTree>
    <p:extLst>
      <p:ext uri="{BB962C8B-B14F-4D97-AF65-F5344CB8AC3E}">
        <p14:creationId xmlns:p14="http://schemas.microsoft.com/office/powerpoint/2010/main" val="377871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15</a:t>
            </a:fld>
            <a:endParaRPr lang="en-US"/>
          </a:p>
        </p:txBody>
      </p:sp>
    </p:spTree>
    <p:extLst>
      <p:ext uri="{BB962C8B-B14F-4D97-AF65-F5344CB8AC3E}">
        <p14:creationId xmlns:p14="http://schemas.microsoft.com/office/powerpoint/2010/main" val="2941802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Mallet:</a:t>
            </a:r>
            <a:r>
              <a:rPr lang="en-US" baseline="0" dirty="0" smtClean="0"/>
              <a:t> mallet.cs.umass.edu</a:t>
            </a:r>
          </a:p>
          <a:p>
            <a:r>
              <a:rPr lang="en-US" baseline="0" dirty="0" smtClean="0"/>
              <a:t>User can adept to granularity of topic extraction through the sliders</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16</a:t>
            </a:fld>
            <a:endParaRPr lang="en-US"/>
          </a:p>
        </p:txBody>
      </p:sp>
    </p:spTree>
    <p:extLst>
      <p:ext uri="{BB962C8B-B14F-4D97-AF65-F5344CB8AC3E}">
        <p14:creationId xmlns:p14="http://schemas.microsoft.com/office/powerpoint/2010/main" val="205893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a:t>
            </a:r>
            <a:r>
              <a:rPr lang="en-US" dirty="0" err="1" smtClean="0"/>
              <a:t>tf-idf</a:t>
            </a:r>
            <a:r>
              <a:rPr lang="en-US" dirty="0" smtClean="0"/>
              <a:t> </a:t>
            </a:r>
          </a:p>
          <a:p>
            <a:r>
              <a:rPr lang="en-US" dirty="0" smtClean="0"/>
              <a:t>Scales the size of</a:t>
            </a:r>
            <a:r>
              <a:rPr lang="en-US" baseline="0" dirty="0" smtClean="0"/>
              <a:t> tags based </a:t>
            </a:r>
            <a:r>
              <a:rPr lang="en-US" baseline="0" smtClean="0"/>
              <a:t>upon relevance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17</a:t>
            </a:fld>
            <a:endParaRPr lang="en-US"/>
          </a:p>
        </p:txBody>
      </p:sp>
    </p:spTree>
    <p:extLst>
      <p:ext uri="{BB962C8B-B14F-4D97-AF65-F5344CB8AC3E}">
        <p14:creationId xmlns:p14="http://schemas.microsoft.com/office/powerpoint/2010/main" val="3862181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18</a:t>
            </a:fld>
            <a:endParaRPr lang="en-US"/>
          </a:p>
        </p:txBody>
      </p:sp>
    </p:spTree>
    <p:extLst>
      <p:ext uri="{BB962C8B-B14F-4D97-AF65-F5344CB8AC3E}">
        <p14:creationId xmlns:p14="http://schemas.microsoft.com/office/powerpoint/2010/main" val="83800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19</a:t>
            </a:fld>
            <a:endParaRPr lang="en-US"/>
          </a:p>
        </p:txBody>
      </p:sp>
    </p:spTree>
    <p:extLst>
      <p:ext uri="{BB962C8B-B14F-4D97-AF65-F5344CB8AC3E}">
        <p14:creationId xmlns:p14="http://schemas.microsoft.com/office/powerpoint/2010/main" val="36174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20</a:t>
            </a:fld>
            <a:endParaRPr lang="en-US"/>
          </a:p>
        </p:txBody>
      </p:sp>
    </p:spTree>
    <p:extLst>
      <p:ext uri="{BB962C8B-B14F-4D97-AF65-F5344CB8AC3E}">
        <p14:creationId xmlns:p14="http://schemas.microsoft.com/office/powerpoint/2010/main" val="497958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one incident </a:t>
            </a:r>
            <a:r>
              <a:rPr lang="en-US" dirty="0" err="1" smtClean="0"/>
              <a:t>shouldnot</a:t>
            </a:r>
            <a:r>
              <a:rPr lang="en-US" dirty="0" smtClean="0"/>
              <a:t> be left unnoticed</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21</a:t>
            </a:fld>
            <a:endParaRPr lang="en-US"/>
          </a:p>
        </p:txBody>
      </p:sp>
    </p:spTree>
    <p:extLst>
      <p:ext uri="{BB962C8B-B14F-4D97-AF65-F5344CB8AC3E}">
        <p14:creationId xmlns:p14="http://schemas.microsoft.com/office/powerpoint/2010/main" val="903875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Critical</a:t>
            </a:r>
            <a:r>
              <a:rPr lang="en-US" baseline="0" dirty="0" smtClean="0"/>
              <a:t> Infrastructures-Energy supply co, railways, gas and heating. They were </a:t>
            </a:r>
            <a:r>
              <a:rPr lang="en-US" baseline="0" dirty="0" err="1" smtClean="0"/>
              <a:t>familier</a:t>
            </a:r>
            <a:r>
              <a:rPr lang="en-US" baseline="0" dirty="0" smtClean="0"/>
              <a:t> with infrastructure management systems which provided topological and geographical visuals.</a:t>
            </a:r>
          </a:p>
          <a:p>
            <a:r>
              <a:rPr lang="en-US" baseline="0" dirty="0" smtClean="0"/>
              <a:t>Crisis response-civil service, public relations, press officers, volunteers at least eight years of experience</a:t>
            </a:r>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23</a:t>
            </a:fld>
            <a:endParaRPr lang="en-US"/>
          </a:p>
        </p:txBody>
      </p:sp>
    </p:spTree>
    <p:extLst>
      <p:ext uri="{BB962C8B-B14F-4D97-AF65-F5344CB8AC3E}">
        <p14:creationId xmlns:p14="http://schemas.microsoft.com/office/powerpoint/2010/main" val="3481717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task performance good</a:t>
            </a:r>
          </a:p>
          <a:p>
            <a:r>
              <a:rPr lang="en-US" baseline="0" dirty="0" smtClean="0"/>
              <a:t>Everybody solved the problem in 1-2 minutes</a:t>
            </a:r>
          </a:p>
          <a:p>
            <a:r>
              <a:rPr lang="en-US" baseline="0" dirty="0" smtClean="0"/>
              <a:t>Average </a:t>
            </a:r>
            <a:r>
              <a:rPr lang="en-US" baseline="0" dirty="0" err="1" smtClean="0"/>
              <a:t>usefulnesss</a:t>
            </a:r>
            <a:r>
              <a:rPr lang="en-US" baseline="0" dirty="0" smtClean="0"/>
              <a:t> 7-9</a:t>
            </a:r>
          </a:p>
          <a:p>
            <a:r>
              <a:rPr lang="en-US" baseline="0" dirty="0" smtClean="0"/>
              <a:t>Participants overwhelmed by the result given by tag map. All probability results shown which could be annoying for first time users</a:t>
            </a:r>
          </a:p>
          <a:p>
            <a:r>
              <a:rPr lang="en-US" baseline="0" dirty="0" smtClean="0"/>
              <a:t>Users had trouble understanding content lens and tag map.</a:t>
            </a:r>
          </a:p>
          <a:p>
            <a:r>
              <a:rPr lang="en-US" baseline="0" dirty="0" smtClean="0"/>
              <a:t>Content lens shows the relevant tags in the hovered area of the map while tag map is showed only when the spatiotemporal cluster of similar messages (used in event detection) are detected.</a:t>
            </a:r>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27</a:t>
            </a:fld>
            <a:endParaRPr lang="en-US"/>
          </a:p>
        </p:txBody>
      </p:sp>
    </p:spTree>
    <p:extLst>
      <p:ext uri="{BB962C8B-B14F-4D97-AF65-F5344CB8AC3E}">
        <p14:creationId xmlns:p14="http://schemas.microsoft.com/office/powerpoint/2010/main" val="3363740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Images</a:t>
            </a:r>
            <a:r>
              <a:rPr lang="en-US" baseline="0" dirty="0" smtClean="0"/>
              <a:t> and videos</a:t>
            </a:r>
            <a:r>
              <a:rPr lang="en-US" dirty="0" smtClean="0"/>
              <a:t> gives the responders both a better means to verify eyewitness data and a more easy way to truly assess the severity of the ongoing situation.</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29</a:t>
            </a:fld>
            <a:endParaRPr lang="en-US"/>
          </a:p>
        </p:txBody>
      </p:sp>
    </p:spTree>
    <p:extLst>
      <p:ext uri="{BB962C8B-B14F-4D97-AF65-F5344CB8AC3E}">
        <p14:creationId xmlns:p14="http://schemas.microsoft.com/office/powerpoint/2010/main" val="373749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 Airways A320 plane crash,</a:t>
            </a:r>
            <a:r>
              <a:rPr lang="en-US" baseline="0" dirty="0" smtClean="0"/>
              <a:t> January 15 2009. survivors 155(all)</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a:t>
            </a:fld>
            <a:endParaRPr lang="en-US"/>
          </a:p>
        </p:txBody>
      </p:sp>
    </p:spTree>
    <p:extLst>
      <p:ext uri="{BB962C8B-B14F-4D97-AF65-F5344CB8AC3E}">
        <p14:creationId xmlns:p14="http://schemas.microsoft.com/office/powerpoint/2010/main" val="3855515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of time-critical decision making</a:t>
            </a:r>
            <a:r>
              <a:rPr lang="en-US" baseline="0" dirty="0" smtClean="0"/>
              <a:t> environment lots of interactivity does not help.</a:t>
            </a:r>
          </a:p>
          <a:p>
            <a:endParaRPr lang="en-US" baseline="0" dirty="0" smtClean="0"/>
          </a:p>
          <a:p>
            <a:r>
              <a:rPr lang="en-US" dirty="0" smtClean="0"/>
              <a:t>Various participants indicated that in the fast-paced environment of disaster response, there would hardly be enough time or staff available to conduct any highly interactive, in-depth data analysis tasks</a:t>
            </a:r>
          </a:p>
          <a:p>
            <a:endParaRPr lang="en-US" baseline="0" dirty="0" smtClean="0"/>
          </a:p>
          <a:p>
            <a:r>
              <a:rPr lang="en-US" dirty="0" smtClean="0"/>
              <a:t>Decentralized disaster response and management in Germany is largely conducted by volunteers who only occasionally gather in situation rooms during critical events. They are thus usually not trained to work with dedicated information technology.</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30</a:t>
            </a:fld>
            <a:endParaRPr lang="en-US"/>
          </a:p>
        </p:txBody>
      </p:sp>
    </p:spTree>
    <p:extLst>
      <p:ext uri="{BB962C8B-B14F-4D97-AF65-F5344CB8AC3E}">
        <p14:creationId xmlns:p14="http://schemas.microsoft.com/office/powerpoint/2010/main" val="1612786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visualizations of the first stage were optimized for recall in order to prevent the analysts from missing any important event.</a:t>
            </a:r>
          </a:p>
          <a:p>
            <a:r>
              <a:rPr lang="en-US" dirty="0" smtClean="0"/>
              <a:t>But the users were interacting and exploring large volumes of possibly irrelevant data,</a:t>
            </a:r>
          </a:p>
          <a:p>
            <a:r>
              <a:rPr lang="en-US" dirty="0" smtClean="0"/>
              <a:t>New system</a:t>
            </a:r>
            <a:r>
              <a:rPr lang="en-US" baseline="0" dirty="0" smtClean="0"/>
              <a:t> just focus on events which is central entity in situational monitoring and hence called event digest</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32</a:t>
            </a:fld>
            <a:endParaRPr lang="en-US"/>
          </a:p>
        </p:txBody>
      </p:sp>
    </p:spTree>
    <p:extLst>
      <p:ext uri="{BB962C8B-B14F-4D97-AF65-F5344CB8AC3E}">
        <p14:creationId xmlns:p14="http://schemas.microsoft.com/office/powerpoint/2010/main" val="843071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33</a:t>
            </a:fld>
            <a:endParaRPr lang="en-US"/>
          </a:p>
        </p:txBody>
      </p:sp>
    </p:spTree>
    <p:extLst>
      <p:ext uri="{BB962C8B-B14F-4D97-AF65-F5344CB8AC3E}">
        <p14:creationId xmlns:p14="http://schemas.microsoft.com/office/powerpoint/2010/main" val="717268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visualizations of the first stage were optimized for recall in order to prevent the analysts from missing any important event.</a:t>
            </a:r>
          </a:p>
          <a:p>
            <a:r>
              <a:rPr lang="en-US" dirty="0" smtClean="0"/>
              <a:t>But the users were interacting and exploring large volumes of possibly irrelevant data,</a:t>
            </a:r>
          </a:p>
          <a:p>
            <a:r>
              <a:rPr lang="en-US" dirty="0" smtClean="0"/>
              <a:t>New system</a:t>
            </a:r>
            <a:r>
              <a:rPr lang="en-US" baseline="0" dirty="0" smtClean="0"/>
              <a:t> just focus on events which is central entity in situational monitoring and hence called event digest</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34</a:t>
            </a:fld>
            <a:endParaRPr lang="en-US"/>
          </a:p>
        </p:txBody>
      </p:sp>
    </p:spTree>
    <p:extLst>
      <p:ext uri="{BB962C8B-B14F-4D97-AF65-F5344CB8AC3E}">
        <p14:creationId xmlns:p14="http://schemas.microsoft.com/office/powerpoint/2010/main" val="3861853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visualizations of the first stage were optimized for recall in order to prevent the analysts from missing any important event.</a:t>
            </a:r>
          </a:p>
          <a:p>
            <a:r>
              <a:rPr lang="en-US" dirty="0" smtClean="0"/>
              <a:t>But the users were interacting and exploring large volumes of possibly irrelevant data,</a:t>
            </a:r>
          </a:p>
          <a:p>
            <a:r>
              <a:rPr lang="en-US" dirty="0" smtClean="0"/>
              <a:t>New system</a:t>
            </a:r>
            <a:r>
              <a:rPr lang="en-US" baseline="0" dirty="0" smtClean="0"/>
              <a:t> just focus on events which is central entity in situational monitoring and hence called event digest</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35</a:t>
            </a:fld>
            <a:endParaRPr lang="en-US"/>
          </a:p>
        </p:txBody>
      </p:sp>
    </p:spTree>
    <p:extLst>
      <p:ext uri="{BB962C8B-B14F-4D97-AF65-F5344CB8AC3E}">
        <p14:creationId xmlns:p14="http://schemas.microsoft.com/office/powerpoint/2010/main" val="1451548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visualizations of the first stage were optimized for recall in order to prevent the analysts from missing any important event.</a:t>
            </a:r>
          </a:p>
          <a:p>
            <a:r>
              <a:rPr lang="en-US" dirty="0" smtClean="0"/>
              <a:t>But the users were interacting and exploring large volumes of possibly irrelevant data,</a:t>
            </a:r>
          </a:p>
          <a:p>
            <a:r>
              <a:rPr lang="en-US" dirty="0" smtClean="0"/>
              <a:t>New system</a:t>
            </a:r>
            <a:r>
              <a:rPr lang="en-US" baseline="0" dirty="0" smtClean="0"/>
              <a:t> just focus on events which is central entity in situational monitoring and hence called event digest</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36</a:t>
            </a:fld>
            <a:endParaRPr lang="en-US"/>
          </a:p>
        </p:txBody>
      </p:sp>
    </p:spTree>
    <p:extLst>
      <p:ext uri="{BB962C8B-B14F-4D97-AF65-F5344CB8AC3E}">
        <p14:creationId xmlns:p14="http://schemas.microsoft.com/office/powerpoint/2010/main" val="1940811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visualizations of the first stage were optimized for recall in order to prevent the analysts from missing any important event.</a:t>
            </a:r>
          </a:p>
          <a:p>
            <a:r>
              <a:rPr lang="en-US" dirty="0" smtClean="0"/>
              <a:t>But the users were interacting and exploring large volumes of possibly irrelevant data,</a:t>
            </a:r>
          </a:p>
          <a:p>
            <a:r>
              <a:rPr lang="en-US" dirty="0" smtClean="0"/>
              <a:t>New system</a:t>
            </a:r>
            <a:r>
              <a:rPr lang="en-US" baseline="0" dirty="0" smtClean="0"/>
              <a:t> just focus on events which is central entity in situational monitoring and hence called event digest</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37</a:t>
            </a:fld>
            <a:endParaRPr lang="en-US"/>
          </a:p>
        </p:txBody>
      </p:sp>
    </p:spTree>
    <p:extLst>
      <p:ext uri="{BB962C8B-B14F-4D97-AF65-F5344CB8AC3E}">
        <p14:creationId xmlns:p14="http://schemas.microsoft.com/office/powerpoint/2010/main" val="2278798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visualizations of the first stage were optimized for recall in order to prevent the analysts from missing any important event.</a:t>
            </a:r>
          </a:p>
          <a:p>
            <a:r>
              <a:rPr lang="en-US" dirty="0" smtClean="0"/>
              <a:t>But the users were interacting and exploring large volumes of possibly irrelevant data,</a:t>
            </a:r>
          </a:p>
          <a:p>
            <a:r>
              <a:rPr lang="en-US" dirty="0" smtClean="0"/>
              <a:t>New system</a:t>
            </a:r>
            <a:r>
              <a:rPr lang="en-US" baseline="0" dirty="0" smtClean="0"/>
              <a:t> just focus on events which is central entity in situational monitoring and hence called event digest</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38</a:t>
            </a:fld>
            <a:endParaRPr lang="en-US"/>
          </a:p>
        </p:txBody>
      </p:sp>
    </p:spTree>
    <p:extLst>
      <p:ext uri="{BB962C8B-B14F-4D97-AF65-F5344CB8AC3E}">
        <p14:creationId xmlns:p14="http://schemas.microsoft.com/office/powerpoint/2010/main" val="716704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visualizations of the first stage were optimized for recall in order to prevent the analysts from missing any important event.</a:t>
            </a:r>
          </a:p>
          <a:p>
            <a:r>
              <a:rPr lang="en-US" dirty="0" smtClean="0"/>
              <a:t>But the users were interacting and exploring large volumes of possibly irrelevant data,</a:t>
            </a:r>
          </a:p>
          <a:p>
            <a:r>
              <a:rPr lang="en-US" dirty="0" smtClean="0"/>
              <a:t>New system</a:t>
            </a:r>
            <a:r>
              <a:rPr lang="en-US" baseline="0" dirty="0" smtClean="0"/>
              <a:t> just focus on events which is central entity in situational monitoring and hence called event digest</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39</a:t>
            </a:fld>
            <a:endParaRPr lang="en-US"/>
          </a:p>
        </p:txBody>
      </p:sp>
    </p:spTree>
    <p:extLst>
      <p:ext uri="{BB962C8B-B14F-4D97-AF65-F5344CB8AC3E}">
        <p14:creationId xmlns:p14="http://schemas.microsoft.com/office/powerpoint/2010/main" val="2714719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 tag related messages subsequently boosts the tag score</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41</a:t>
            </a:fld>
            <a:endParaRPr lang="en-US"/>
          </a:p>
        </p:txBody>
      </p:sp>
    </p:spTree>
    <p:extLst>
      <p:ext uri="{BB962C8B-B14F-4D97-AF65-F5344CB8AC3E}">
        <p14:creationId xmlns:p14="http://schemas.microsoft.com/office/powerpoint/2010/main" val="1868673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 Airways A320 plane crash,</a:t>
            </a:r>
            <a:r>
              <a:rPr lang="en-US" baseline="0" dirty="0" smtClean="0"/>
              <a:t> January 15 2009. survivors 155(all)</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4</a:t>
            </a:fld>
            <a:endParaRPr lang="en-US"/>
          </a:p>
        </p:txBody>
      </p:sp>
    </p:spTree>
    <p:extLst>
      <p:ext uri="{BB962C8B-B14F-4D97-AF65-F5344CB8AC3E}">
        <p14:creationId xmlns:p14="http://schemas.microsoft.com/office/powerpoint/2010/main" val="213963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42</a:t>
            </a:fld>
            <a:endParaRPr lang="en-US"/>
          </a:p>
        </p:txBody>
      </p:sp>
    </p:spTree>
    <p:extLst>
      <p:ext uri="{BB962C8B-B14F-4D97-AF65-F5344CB8AC3E}">
        <p14:creationId xmlns:p14="http://schemas.microsoft.com/office/powerpoint/2010/main" val="32572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43</a:t>
            </a:fld>
            <a:endParaRPr lang="en-US"/>
          </a:p>
        </p:txBody>
      </p:sp>
    </p:spTree>
    <p:extLst>
      <p:ext uri="{BB962C8B-B14F-4D97-AF65-F5344CB8AC3E}">
        <p14:creationId xmlns:p14="http://schemas.microsoft.com/office/powerpoint/2010/main" val="2935986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experts selected.</a:t>
            </a:r>
          </a:p>
          <a:p>
            <a:r>
              <a:rPr lang="en-US" sz="1200" b="0" i="0" kern="1200" dirty="0" smtClean="0">
                <a:solidFill>
                  <a:schemeClr val="tx1"/>
                </a:solidFill>
                <a:effectLst/>
                <a:latin typeface="+mn-lt"/>
                <a:ea typeface="+mn-ea"/>
                <a:cs typeface="+mn-cs"/>
              </a:rPr>
              <a:t>These participants were not experts in disaster management or critical infrastructure management.</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44</a:t>
            </a:fld>
            <a:endParaRPr lang="en-US"/>
          </a:p>
        </p:txBody>
      </p:sp>
    </p:spTree>
    <p:extLst>
      <p:ext uri="{BB962C8B-B14F-4D97-AF65-F5344CB8AC3E}">
        <p14:creationId xmlns:p14="http://schemas.microsoft.com/office/powerpoint/2010/main" val="1576658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5</a:t>
            </a:r>
            <a:r>
              <a:rPr lang="en-US" baseline="0" dirty="0" smtClean="0"/>
              <a:t> point </a:t>
            </a:r>
            <a:r>
              <a:rPr lang="en-US" baseline="0" dirty="0" err="1" smtClean="0"/>
              <a:t>likert</a:t>
            </a:r>
            <a:r>
              <a:rPr lang="en-US" baseline="0" dirty="0" smtClean="0"/>
              <a:t> scale</a:t>
            </a:r>
          </a:p>
          <a:p>
            <a:r>
              <a:rPr lang="en-US" baseline="0" dirty="0" smtClean="0"/>
              <a:t>Controversial to the previous claim that </a:t>
            </a:r>
            <a:r>
              <a:rPr lang="en-US" baseline="0" dirty="0" err="1" smtClean="0"/>
              <a:t>scatterblogs</a:t>
            </a:r>
            <a:r>
              <a:rPr lang="en-US" baseline="0" dirty="0" smtClean="0"/>
              <a:t> is a complete solution, only 40 % agree to this</a:t>
            </a:r>
          </a:p>
          <a:p>
            <a:r>
              <a:rPr lang="en-US" baseline="0" dirty="0" smtClean="0"/>
              <a:t>Authors believe that higher interactivity and free exploration </a:t>
            </a:r>
            <a:r>
              <a:rPr lang="en-US" sz="1200" b="0" i="0" kern="1200" dirty="0" smtClean="0">
                <a:solidFill>
                  <a:schemeClr val="tx1"/>
                </a:solidFill>
                <a:effectLst/>
                <a:latin typeface="+mn-lt"/>
                <a:ea typeface="+mn-ea"/>
                <a:cs typeface="+mn-cs"/>
              </a:rPr>
              <a:t>also lead to a higher feeling of responsibility for the users’ actions. </a:t>
            </a:r>
          </a:p>
          <a:p>
            <a:r>
              <a:rPr lang="en-US" sz="1200" b="0" i="0" kern="1200" dirty="0" smtClean="0">
                <a:solidFill>
                  <a:schemeClr val="tx1"/>
                </a:solidFill>
                <a:effectLst/>
                <a:latin typeface="+mn-lt"/>
                <a:ea typeface="+mn-ea"/>
                <a:cs typeface="+mn-cs"/>
              </a:rPr>
              <a:t>If users are provided with more options, they also have more options to do things wrong. </a:t>
            </a:r>
          </a:p>
          <a:p>
            <a:r>
              <a:rPr lang="en-US" sz="1200" b="0" i="0" kern="1200" baseline="0" dirty="0" smtClean="0">
                <a:solidFill>
                  <a:schemeClr val="tx1"/>
                </a:solidFill>
                <a:effectLst/>
                <a:latin typeface="+mn-lt"/>
                <a:ea typeface="+mn-ea"/>
                <a:cs typeface="+mn-cs"/>
              </a:rPr>
              <a:t>They get feeling that they have missed or done something wrong </a:t>
            </a:r>
          </a:p>
          <a:p>
            <a:r>
              <a:rPr lang="en-US" sz="1200" b="0" i="0" kern="1200" baseline="0" dirty="0" smtClean="0">
                <a:solidFill>
                  <a:schemeClr val="tx1"/>
                </a:solidFill>
                <a:effectLst/>
                <a:latin typeface="+mn-lt"/>
                <a:ea typeface="+mn-ea"/>
                <a:cs typeface="+mn-cs"/>
              </a:rPr>
              <a:t>While in event digest although system might have missed important thing but user has sense of doing everything right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46</a:t>
            </a:fld>
            <a:endParaRPr lang="en-US"/>
          </a:p>
        </p:txBody>
      </p:sp>
    </p:spTree>
    <p:extLst>
      <p:ext uri="{BB962C8B-B14F-4D97-AF65-F5344CB8AC3E}">
        <p14:creationId xmlns:p14="http://schemas.microsoft.com/office/powerpoint/2010/main" val="1940860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field study showed experts prefer a system that is less demanding in terms of interaction and exploration and that provides more enhanced means of automatically showing important information</a:t>
            </a:r>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47</a:t>
            </a:fld>
            <a:endParaRPr lang="en-US"/>
          </a:p>
        </p:txBody>
      </p:sp>
    </p:spTree>
    <p:extLst>
      <p:ext uri="{BB962C8B-B14F-4D97-AF65-F5344CB8AC3E}">
        <p14:creationId xmlns:p14="http://schemas.microsoft.com/office/powerpoint/2010/main" val="1422516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field study showed experts prefer a system that is less demanding in terms of interaction and exploration and that provides more enhanced means of automatically showing important information</a:t>
            </a:r>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48</a:t>
            </a:fld>
            <a:endParaRPr lang="en-US"/>
          </a:p>
        </p:txBody>
      </p:sp>
    </p:spTree>
    <p:extLst>
      <p:ext uri="{BB962C8B-B14F-4D97-AF65-F5344CB8AC3E}">
        <p14:creationId xmlns:p14="http://schemas.microsoft.com/office/powerpoint/2010/main" val="2239264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Crisis</a:t>
            </a:r>
            <a:r>
              <a:rPr lang="en-US" baseline="0" dirty="0" smtClean="0"/>
              <a:t> management is a </a:t>
            </a:r>
            <a:r>
              <a:rPr lang="en-US" dirty="0" smtClean="0"/>
              <a:t>challenge for people involved in disaster management and humanitarian assistance. </a:t>
            </a:r>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6</a:t>
            </a:fld>
            <a:endParaRPr lang="en-US"/>
          </a:p>
        </p:txBody>
      </p:sp>
    </p:spTree>
    <p:extLst>
      <p:ext uri="{BB962C8B-B14F-4D97-AF65-F5344CB8AC3E}">
        <p14:creationId xmlns:p14="http://schemas.microsoft.com/office/powerpoint/2010/main" val="3498432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Half Practitioners</a:t>
            </a:r>
            <a:r>
              <a:rPr lang="en-US" baseline="0" dirty="0" smtClean="0"/>
              <a:t> were employed at commercial organizations working at critical infrastructures and half government authorities in </a:t>
            </a:r>
            <a:r>
              <a:rPr lang="en-US" baseline="0" dirty="0" err="1" smtClean="0"/>
              <a:t>diasaster</a:t>
            </a:r>
            <a:r>
              <a:rPr lang="en-US" baseline="0" dirty="0" smtClean="0"/>
              <a:t> </a:t>
            </a:r>
            <a:r>
              <a:rPr lang="en-US" baseline="0" dirty="0" err="1" smtClean="0"/>
              <a:t>resposne</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9</a:t>
            </a:fld>
            <a:endParaRPr lang="en-US"/>
          </a:p>
        </p:txBody>
      </p:sp>
    </p:spTree>
    <p:extLst>
      <p:ext uri="{BB962C8B-B14F-4D97-AF65-F5344CB8AC3E}">
        <p14:creationId xmlns:p14="http://schemas.microsoft.com/office/powerpoint/2010/main" val="73986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Twitter</a:t>
            </a:r>
            <a:r>
              <a:rPr lang="en-US" baseline="0" dirty="0" smtClean="0"/>
              <a:t> provides large volume of freely available data</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11</a:t>
            </a:fld>
            <a:endParaRPr lang="en-US"/>
          </a:p>
        </p:txBody>
      </p:sp>
    </p:spTree>
    <p:extLst>
      <p:ext uri="{BB962C8B-B14F-4D97-AF65-F5344CB8AC3E}">
        <p14:creationId xmlns:p14="http://schemas.microsoft.com/office/powerpoint/2010/main" val="4082047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12</a:t>
            </a:fld>
            <a:endParaRPr lang="en-US"/>
          </a:p>
        </p:txBody>
      </p:sp>
    </p:spTree>
    <p:extLst>
      <p:ext uri="{BB962C8B-B14F-4D97-AF65-F5344CB8AC3E}">
        <p14:creationId xmlns:p14="http://schemas.microsoft.com/office/powerpoint/2010/main" val="320574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scale data demands scalable and</a:t>
            </a:r>
            <a:r>
              <a:rPr lang="en-US" baseline="0" dirty="0" smtClean="0"/>
              <a:t> streaming enabled data structures and visual interfaces</a:t>
            </a:r>
          </a:p>
          <a:p>
            <a:r>
              <a:rPr lang="en-US" baseline="0" dirty="0" smtClean="0"/>
              <a:t>With apache </a:t>
            </a:r>
            <a:r>
              <a:rPr lang="en-US" baseline="0" dirty="0" err="1" smtClean="0"/>
              <a:t>lucene</a:t>
            </a:r>
            <a:r>
              <a:rPr lang="en-US" baseline="0" dirty="0" smtClean="0"/>
              <a:t> and open street map they can support real time view </a:t>
            </a:r>
            <a:r>
              <a:rPr lang="en-US" baseline="0" dirty="0" err="1" smtClean="0"/>
              <a:t>upto</a:t>
            </a:r>
            <a:r>
              <a:rPr lang="en-US" baseline="0" dirty="0" smtClean="0"/>
              <a:t> 5 million messages</a:t>
            </a:r>
          </a:p>
          <a:p>
            <a:r>
              <a:rPr lang="en-US" baseline="0" dirty="0" smtClean="0"/>
              <a:t>The above view is temporal view</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13</a:t>
            </a:fld>
            <a:endParaRPr lang="en-US"/>
          </a:p>
        </p:txBody>
      </p:sp>
    </p:spTree>
    <p:extLst>
      <p:ext uri="{BB962C8B-B14F-4D97-AF65-F5344CB8AC3E}">
        <p14:creationId xmlns:p14="http://schemas.microsoft.com/office/powerpoint/2010/main" val="1480870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14</a:t>
            </a:fld>
            <a:endParaRPr lang="en-US"/>
          </a:p>
        </p:txBody>
      </p:sp>
    </p:spTree>
    <p:extLst>
      <p:ext uri="{BB962C8B-B14F-4D97-AF65-F5344CB8AC3E}">
        <p14:creationId xmlns:p14="http://schemas.microsoft.com/office/powerpoint/2010/main" val="136847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solidFill>
                  <a:schemeClr val="tx1"/>
                </a:solidFill>
              </a:defRPr>
            </a:lvl1pPr>
          </a:lstStyle>
          <a:p>
            <a:fld id="{349BF3EA-1A78-4F07-BDC0-C8A1BD461199}" type="datetimeFigureOut">
              <a:rPr lang="en-US" smtClean="0"/>
              <a:pPr/>
              <a:t>11/14/2016</a:t>
            </a:fld>
            <a:endParaRPr lang="en-US"/>
          </a:p>
        </p:txBody>
      </p:sp>
      <p:sp>
        <p:nvSpPr>
          <p:cNvPr id="8" name="Slide Number Placeholder 7"/>
          <p:cNvSpPr>
            <a:spLocks noGrp="1"/>
          </p:cNvSpPr>
          <p:nvPr>
            <p:ph type="sldNum" sz="quarter" idx="11"/>
          </p:nvPr>
        </p:nvSpPr>
        <p:spPr/>
        <p:txBody>
          <a:bodyPr/>
          <a:lstStyle>
            <a:lvl1pPr>
              <a:defRPr>
                <a:solidFill>
                  <a:schemeClr val="tx1"/>
                </a:solidFill>
              </a:defRPr>
            </a:lvl1pPr>
          </a:lstStyle>
          <a:p>
            <a:fld id="{401CF334-2D5C-4859-84A6-CA7E6E43FAEB}" type="slidenum">
              <a:rPr lang="en-US" smtClean="0"/>
              <a:pPr/>
              <a:t>‹#›</a:t>
            </a:fld>
            <a:endParaRPr lang="en-US"/>
          </a:p>
        </p:txBody>
      </p:sp>
      <p:sp>
        <p:nvSpPr>
          <p:cNvPr id="9" name="Footer Placeholder 8"/>
          <p:cNvSpPr>
            <a:spLocks noGrp="1"/>
          </p:cNvSpPr>
          <p:nvPr>
            <p:ph type="ftr" sz="quarter" idx="12"/>
          </p:nvPr>
        </p:nvSpPr>
        <p:spPr/>
        <p:txBody>
          <a:bodyPr/>
          <a:lstStyle>
            <a:lvl1pPr>
              <a:defRPr>
                <a:solidFill>
                  <a:schemeClr val="tx1"/>
                </a:solidFill>
              </a:defRPr>
            </a:lvl1pPr>
          </a:lstStyle>
          <a:p>
            <a:endParaRPr lang="en-US"/>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6600"/>
            </a:lvl1pPr>
          </a:lstStyle>
          <a:p>
            <a:r>
              <a:rPr lang="en-US" smtClean="0"/>
              <a:t>Click to edit Master title style</a:t>
            </a:r>
            <a:endParaRPr lang="en-US" dirty="0"/>
          </a:p>
        </p:txBody>
      </p:sp>
    </p:spTree>
    <p:extLst>
      <p:ext uri="{BB962C8B-B14F-4D97-AF65-F5344CB8AC3E}">
        <p14:creationId xmlns:p14="http://schemas.microsoft.com/office/powerpoint/2010/main" val="279482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9BF3EA-1A78-4F07-BDC0-C8A1BD461199}" type="datetimeFigureOut">
              <a:rPr lang="en-US" smtClean="0"/>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17299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effectLst/>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9BF3EA-1A78-4F07-BDC0-C8A1BD461199}" type="datetimeFigureOut">
              <a:rPr lang="en-US" smtClean="0"/>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71199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219200"/>
          </a:xfrm>
        </p:spPr>
        <p:txBody>
          <a:bodyPr/>
          <a:lstStyle>
            <a:lvl1pPr>
              <a:defRPr sz="54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buFont typeface="Arial" pitchFamily="34" charset="0"/>
              <a:buChar char="•"/>
              <a:defRPr>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a:xfrm>
            <a:off x="457200" y="6273800"/>
            <a:ext cx="6985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0883900" y="6306593"/>
            <a:ext cx="6985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06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9BF3EA-1A78-4F07-BDC0-C8A1BD461199}" type="datetimeFigureOut">
              <a:rPr lang="en-US" smtClean="0"/>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41568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349BF3EA-1A78-4F07-BDC0-C8A1BD461199}" type="datetimeFigureOut">
              <a:rPr lang="en-US" smtClean="0"/>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9" name="Content Placeholder 8"/>
          <p:cNvSpPr>
            <a:spLocks noGrp="1"/>
          </p:cNvSpPr>
          <p:nvPr>
            <p:ph sz="quarter" idx="13"/>
          </p:nvPr>
        </p:nvSpPr>
        <p:spPr>
          <a:xfrm>
            <a:off x="487680" y="1600200"/>
            <a:ext cx="5388864"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333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49BF3EA-1A78-4F07-BDC0-C8A1BD461199}" type="datetimeFigureOut">
              <a:rPr lang="en-US" smtClean="0"/>
              <a:t>11/14/2016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11" name="Content Placeholder 10"/>
          <p:cNvSpPr>
            <a:spLocks noGrp="1"/>
          </p:cNvSpPr>
          <p:nvPr>
            <p:ph sz="quarter" idx="13"/>
          </p:nvPr>
        </p:nvSpPr>
        <p:spPr>
          <a:xfrm>
            <a:off x="609600" y="2212848"/>
            <a:ext cx="5388864"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45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625"/>
            <a:ext cx="10972800" cy="1600200"/>
          </a:xfrm>
        </p:spPr>
        <p:txBody>
          <a:bodyPr/>
          <a:lstStyle>
            <a:lvl1pPr>
              <a:defRPr>
                <a:effectLst/>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49BF3EA-1A78-4F07-BDC0-C8A1BD461199}" type="datetimeFigureOut">
              <a:rPr lang="en-US" smtClean="0"/>
              <a:t>11/14/2016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679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BF3EA-1A78-4F07-BDC0-C8A1BD461199}" type="datetimeFigureOut">
              <a:rPr lang="en-US" smtClean="0"/>
              <a:t>11/14/2016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54600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9BF3EA-1A78-4F07-BDC0-C8A1BD461199}" type="datetimeFigureOut">
              <a:rPr lang="en-US" smtClean="0"/>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778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effectLst/>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9BF3EA-1A78-4F07-BDC0-C8A1BD461199}" type="datetimeFigureOut">
              <a:rPr lang="en-US" smtClean="0"/>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6554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solidFill>
                <a:latin typeface="Century Gothic" pitchFamily="34" charset="0"/>
              </a:defRPr>
            </a:lvl1pPr>
          </a:lstStyle>
          <a:p>
            <a:fld id="{349BF3EA-1A78-4F07-BDC0-C8A1BD461199}" type="datetimeFigureOut">
              <a:rPr lang="en-US" smtClean="0"/>
              <a:pPr/>
              <a:t>11/14/2016</a:t>
            </a:fld>
            <a:endParaRPr lang="en-US"/>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solidFill>
                <a:latin typeface="Century Gothic" pitchFamily="34" charset="0"/>
              </a:defRPr>
            </a:lvl1pPr>
          </a:lstStyle>
          <a:p>
            <a:fld id="{401CF334-2D5C-4859-84A6-CA7E6E43FAEB}" type="slidenum">
              <a:rPr lang="en-US" smtClean="0"/>
              <a:pPr/>
              <a:t>‹#›</a:t>
            </a:fld>
            <a:endParaRPr lang="en-US"/>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tx1">
                  <a:lumMod val="65000"/>
                  <a:lumOff val="35000"/>
                </a:schemeClr>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65000"/>
                  <a:lumOff val="35000"/>
                </a:schemeClr>
              </a:solidFill>
            </a:endParaRP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Tree>
    <p:extLst>
      <p:ext uri="{BB962C8B-B14F-4D97-AF65-F5344CB8AC3E}">
        <p14:creationId xmlns:p14="http://schemas.microsoft.com/office/powerpoint/2010/main" val="30122519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lnSpc>
          <a:spcPts val="4800"/>
        </a:lnSpc>
        <a:spcBef>
          <a:spcPct val="0"/>
        </a:spcBef>
        <a:buNone/>
        <a:defRPr sz="4800" kern="1200">
          <a:solidFill>
            <a:schemeClr val="tx2"/>
          </a:solidFill>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ideo" Target="https://www.youtube.com/embed/UV7j-x5DSdY#t=0m22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hashtag/notafraid?src=hash"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twitter.com/hashtag/PrayForParis?src=hash"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1807057" y="5181600"/>
            <a:ext cx="8534400" cy="121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ctr">
              <a:buNone/>
            </a:pPr>
            <a:r>
              <a:rPr lang="en-US" sz="3200" dirty="0" err="1" smtClean="0"/>
              <a:t>Nitish</a:t>
            </a:r>
            <a:r>
              <a:rPr lang="en-US" sz="3200" dirty="0" smtClean="0"/>
              <a:t> </a:t>
            </a:r>
            <a:r>
              <a:rPr lang="en-US" sz="3200" dirty="0" err="1" smtClean="0"/>
              <a:t>Dhakal</a:t>
            </a:r>
            <a:endParaRPr lang="en-US" sz="3200" dirty="0" smtClean="0"/>
          </a:p>
          <a:p>
            <a:pPr marL="0" indent="0" algn="ctr">
              <a:buNone/>
            </a:pPr>
            <a:r>
              <a:rPr lang="en-US" sz="2000" dirty="0" smtClean="0"/>
              <a:t>nitishdhakal@u.boisestate.edu</a:t>
            </a:r>
          </a:p>
          <a:p>
            <a:pPr marL="0" indent="0" algn="ctr">
              <a:buNone/>
            </a:pPr>
            <a:r>
              <a:rPr lang="en-US" sz="1800" dirty="0" smtClean="0"/>
              <a:t>Boise State University</a:t>
            </a:r>
          </a:p>
          <a:p>
            <a:pPr marL="0" indent="0" algn="ctr">
              <a:buNone/>
            </a:pPr>
            <a:r>
              <a:rPr lang="en-US" sz="1800" dirty="0" smtClean="0"/>
              <a:t>November 14, 2016</a:t>
            </a:r>
            <a:endParaRPr lang="en-US" sz="1800" dirty="0"/>
          </a:p>
        </p:txBody>
      </p:sp>
      <p:sp>
        <p:nvSpPr>
          <p:cNvPr id="15" name="Title 1"/>
          <p:cNvSpPr txBox="1">
            <a:spLocks/>
          </p:cNvSpPr>
          <p:nvPr/>
        </p:nvSpPr>
        <p:spPr>
          <a:xfrm>
            <a:off x="84463" y="918094"/>
            <a:ext cx="12107537" cy="5482706"/>
          </a:xfrm>
          <a:prstGeom prst="rect">
            <a:avLst/>
          </a:prstGeom>
        </p:spPr>
        <p:txBody>
          <a:bodyPr vert="horz" lIns="91440" tIns="45720" rIns="91440" bIns="45720" rtlCol="0" anchor="b">
            <a:noAutofit/>
          </a:bodyPr>
          <a:lstStyle>
            <a:lvl1pPr algn="ctr" defTabSz="914400" rtl="0" eaLnBrk="1" latinLnBrk="0" hangingPunct="1">
              <a:lnSpc>
                <a:spcPts val="4800"/>
              </a:lnSpc>
              <a:spcBef>
                <a:spcPct val="0"/>
              </a:spcBef>
              <a:buNone/>
              <a:defRPr sz="5400" kern="1200">
                <a:solidFill>
                  <a:schemeClr val="tx2"/>
                </a:solidFill>
                <a:effectLst/>
                <a:latin typeface="+mj-lt"/>
                <a:ea typeface="+mj-ea"/>
                <a:cs typeface="+mj-cs"/>
              </a:defRPr>
            </a:lvl1pPr>
          </a:lstStyle>
          <a:p>
            <a:pPr>
              <a:lnSpc>
                <a:spcPct val="100000"/>
              </a:lnSpc>
            </a:pPr>
            <a:r>
              <a:rPr lang="en-US" sz="4800" dirty="0" smtClean="0"/>
              <a:t>Can Twitter Save Lives?</a:t>
            </a:r>
            <a:r>
              <a:rPr lang="en-US" sz="4800" dirty="0"/>
              <a:t> A Broad-Scale Study on Visual Social Media Analytics for Public Safety</a:t>
            </a:r>
          </a:p>
          <a:p>
            <a:pPr>
              <a:lnSpc>
                <a:spcPct val="100000"/>
              </a:lnSpc>
            </a:pPr>
            <a:endParaRPr lang="en-US" sz="3200" dirty="0" smtClean="0">
              <a:cs typeface="Times New Roman" panose="02020603050405020304" pitchFamily="18" charset="0"/>
            </a:endParaRPr>
          </a:p>
          <a:p>
            <a:pPr>
              <a:lnSpc>
                <a:spcPct val="100000"/>
              </a:lnSpc>
            </a:pPr>
            <a:r>
              <a:rPr lang="en-US" sz="3200" dirty="0" smtClean="0"/>
              <a:t>Dennis Thom,</a:t>
            </a:r>
            <a:r>
              <a:rPr lang="en-US" sz="3200" dirty="0"/>
              <a:t> Robert </a:t>
            </a:r>
            <a:r>
              <a:rPr lang="en-US" sz="3200" dirty="0" err="1" smtClean="0"/>
              <a:t>Krüger</a:t>
            </a:r>
            <a:r>
              <a:rPr lang="en-US" sz="3200" dirty="0" smtClean="0"/>
              <a:t>,</a:t>
            </a:r>
            <a:r>
              <a:rPr lang="en-US" sz="3200" dirty="0"/>
              <a:t> Thomas </a:t>
            </a:r>
            <a:r>
              <a:rPr lang="en-US" sz="3200" dirty="0" err="1"/>
              <a:t>Ert</a:t>
            </a:r>
            <a:r>
              <a:rPr lang="en-US" sz="3200" dirty="0" err="1">
                <a:solidFill>
                  <a:schemeClr val="tx1"/>
                </a:solidFill>
              </a:rPr>
              <a:t>l</a:t>
            </a:r>
            <a:endParaRPr lang="en-US" sz="3200" dirty="0" smtClean="0">
              <a:solidFill>
                <a:schemeClr val="tx1"/>
              </a:solidFill>
              <a:cs typeface="Times New Roman" panose="02020603050405020304" pitchFamily="18" charset="0"/>
            </a:endParaRPr>
          </a:p>
          <a:p>
            <a:pPr>
              <a:lnSpc>
                <a:spcPct val="100000"/>
              </a:lnSpc>
            </a:pPr>
            <a:r>
              <a:rPr lang="it-IT" sz="1800" dirty="0" smtClean="0"/>
              <a:t>						</a:t>
            </a:r>
          </a:p>
          <a:p>
            <a:pPr algn="r">
              <a:lnSpc>
                <a:spcPct val="100000"/>
              </a:lnSpc>
            </a:pPr>
            <a:r>
              <a:rPr lang="it-IT" sz="1800" dirty="0"/>
              <a:t>	</a:t>
            </a:r>
            <a:r>
              <a:rPr lang="it-IT" sz="1800" dirty="0" smtClean="0"/>
              <a:t>	</a:t>
            </a:r>
            <a:endParaRPr lang="en-US" altLang="en-US" sz="2000" dirty="0">
              <a:solidFill>
                <a:schemeClr val="tx1"/>
              </a:solidFill>
              <a:latin typeface="Arial" panose="020B0604020202020204" pitchFamily="34" charset="0"/>
            </a:endParaRPr>
          </a:p>
          <a:p>
            <a:pPr algn="r">
              <a:lnSpc>
                <a:spcPct val="100000"/>
              </a:lnSpc>
            </a:pPr>
            <a:r>
              <a:rPr lang="en-US" sz="2400" dirty="0" smtClean="0"/>
              <a:t/>
            </a:r>
            <a:br>
              <a:rPr lang="en-US" sz="2400" dirty="0" smtClean="0"/>
            </a:br>
            <a:endParaRPr lang="en-US" dirty="0"/>
          </a:p>
        </p:txBody>
      </p:sp>
      <p:pic>
        <p:nvPicPr>
          <p:cNvPr id="18"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3507034"/>
      </p:ext>
    </p:extLst>
  </p:cSld>
  <p:clrMapOvr>
    <a:masterClrMapping/>
  </p:clrMapOvr>
  <mc:AlternateContent xmlns:mc="http://schemas.openxmlformats.org/markup-compatibility/2006" xmlns:p14="http://schemas.microsoft.com/office/powerpoint/2010/main">
    <mc:Choice Requires="p14">
      <p:transition spd="med" p14:dur="700" advTm="14400">
        <p:fade/>
      </p:transition>
    </mc:Choice>
    <mc:Fallback xmlns="">
      <p:transition spd="med" advTm="14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 the second study, took feedback from experts, redesigned the system with </a:t>
            </a:r>
            <a:r>
              <a:rPr lang="en-US" dirty="0" smtClean="0">
                <a:solidFill>
                  <a:schemeClr val="accent2"/>
                </a:solidFill>
              </a:rPr>
              <a:t>lesser interactions and more automations </a:t>
            </a:r>
            <a:r>
              <a:rPr lang="en-US" dirty="0" smtClean="0"/>
              <a:t>.</a:t>
            </a:r>
          </a:p>
          <a:p>
            <a:r>
              <a:rPr lang="en-US" dirty="0" smtClean="0"/>
              <a:t>The system is called “</a:t>
            </a:r>
            <a:r>
              <a:rPr lang="en-US" dirty="0" smtClean="0">
                <a:solidFill>
                  <a:schemeClr val="accent2"/>
                </a:solidFill>
              </a:rPr>
              <a:t>Event Digest</a:t>
            </a:r>
            <a:r>
              <a:rPr lang="en-US" dirty="0" smtClean="0"/>
              <a:t>”.</a:t>
            </a:r>
            <a:endParaRPr lang="en-US" dirty="0"/>
          </a:p>
        </p:txBody>
      </p:sp>
    </p:spTree>
    <p:extLst>
      <p:ext uri="{BB962C8B-B14F-4D97-AF65-F5344CB8AC3E}">
        <p14:creationId xmlns:p14="http://schemas.microsoft.com/office/powerpoint/2010/main" val="400590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Real world </a:t>
            </a:r>
            <a:r>
              <a:rPr lang="en-US" dirty="0" smtClean="0">
                <a:solidFill>
                  <a:schemeClr val="accent2"/>
                </a:solidFill>
              </a:rPr>
              <a:t>social media monitoring </a:t>
            </a:r>
            <a:r>
              <a:rPr lang="en-US" dirty="0" smtClean="0"/>
              <a:t>and analytics software</a:t>
            </a:r>
          </a:p>
          <a:p>
            <a:r>
              <a:rPr lang="en-US" dirty="0" smtClean="0"/>
              <a:t>Handles </a:t>
            </a:r>
            <a:r>
              <a:rPr lang="en-US" dirty="0" smtClean="0">
                <a:solidFill>
                  <a:schemeClr val="accent2"/>
                </a:solidFill>
              </a:rPr>
              <a:t>large scale social media data</a:t>
            </a:r>
            <a:r>
              <a:rPr lang="en-US" dirty="0" smtClean="0"/>
              <a:t>.</a:t>
            </a:r>
          </a:p>
          <a:p>
            <a:r>
              <a:rPr lang="en-US" dirty="0" smtClean="0"/>
              <a:t>Can do stream enabled real time visualization.</a:t>
            </a:r>
          </a:p>
          <a:p>
            <a:r>
              <a:rPr lang="en-US" dirty="0" smtClean="0"/>
              <a:t>Adaptable to changes</a:t>
            </a:r>
          </a:p>
          <a:p>
            <a:r>
              <a:rPr lang="en-US" dirty="0" smtClean="0"/>
              <a:t>Works with </a:t>
            </a:r>
            <a:r>
              <a:rPr lang="en-US" dirty="0" smtClean="0">
                <a:solidFill>
                  <a:schemeClr val="accent2"/>
                </a:solidFill>
              </a:rPr>
              <a:t>YouTube and Flickr </a:t>
            </a:r>
            <a:r>
              <a:rPr lang="en-US" dirty="0" smtClean="0"/>
              <a:t>as well.</a:t>
            </a:r>
          </a:p>
          <a:p>
            <a:endParaRPr lang="en-US" dirty="0"/>
          </a:p>
        </p:txBody>
      </p:sp>
      <p:sp>
        <p:nvSpPr>
          <p:cNvPr id="5" name="Title 1"/>
          <p:cNvSpPr txBox="1">
            <a:spLocks/>
          </p:cNvSpPr>
          <p:nvPr/>
        </p:nvSpPr>
        <p:spPr>
          <a:xfrm>
            <a:off x="762000" y="152400"/>
            <a:ext cx="10972800" cy="1219200"/>
          </a:xfrm>
          <a:prstGeom prst="rect">
            <a:avLst/>
          </a:prstGeom>
        </p:spPr>
        <p:txBody>
          <a:bodyPr vert="horz" lIns="91440" tIns="45720" rIns="91440" bIns="45720" rtlCol="0" anchor="b">
            <a:noAutofit/>
          </a:bodyPr>
          <a:lstStyle>
            <a:lvl1pPr algn="ctr" defTabSz="914400" rtl="0" eaLnBrk="1" latinLnBrk="0" hangingPunct="1">
              <a:lnSpc>
                <a:spcPts val="4800"/>
              </a:lnSpc>
              <a:spcBef>
                <a:spcPct val="0"/>
              </a:spcBef>
              <a:buNone/>
              <a:defRPr sz="5400" kern="1200">
                <a:solidFill>
                  <a:schemeClr val="tx2"/>
                </a:solidFill>
                <a:effectLst/>
                <a:latin typeface="+mj-lt"/>
                <a:ea typeface="+mj-ea"/>
                <a:cs typeface="+mj-cs"/>
              </a:defRPr>
            </a:lvl1pPr>
          </a:lstStyle>
          <a:p>
            <a:r>
              <a:rPr lang="en-US" smtClean="0"/>
              <a:t>ScatterBlogs</a:t>
            </a:r>
            <a:endParaRPr lang="en-US" dirty="0"/>
          </a:p>
        </p:txBody>
      </p:sp>
    </p:spTree>
    <p:extLst>
      <p:ext uri="{BB962C8B-B14F-4D97-AF65-F5344CB8AC3E}">
        <p14:creationId xmlns:p14="http://schemas.microsoft.com/office/powerpoint/2010/main" val="74301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catter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03" y="301035"/>
            <a:ext cx="10928275" cy="655696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76614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catter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03" y="301035"/>
            <a:ext cx="10928275" cy="655696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99152" y="914400"/>
            <a:ext cx="2720709" cy="298557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7" name="Content Placeholder 3"/>
          <p:cNvSpPr txBox="1">
            <a:spLocks/>
          </p:cNvSpPr>
          <p:nvPr/>
        </p:nvSpPr>
        <p:spPr>
          <a:xfrm>
            <a:off x="8844707" y="914400"/>
            <a:ext cx="4144179" cy="298557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8" name="Content Placeholder 3"/>
          <p:cNvSpPr txBox="1">
            <a:spLocks/>
          </p:cNvSpPr>
          <p:nvPr/>
        </p:nvSpPr>
        <p:spPr>
          <a:xfrm>
            <a:off x="-268078" y="3899971"/>
            <a:ext cx="12706121" cy="37330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9" name="Content Placeholder 3"/>
          <p:cNvSpPr txBox="1">
            <a:spLocks/>
          </p:cNvSpPr>
          <p:nvPr/>
        </p:nvSpPr>
        <p:spPr>
          <a:xfrm>
            <a:off x="-99152" y="-297118"/>
            <a:ext cx="12684087" cy="121151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2" name="Line Callout 1 (Accent Bar) 1"/>
          <p:cNvSpPr/>
          <p:nvPr/>
        </p:nvSpPr>
        <p:spPr>
          <a:xfrm>
            <a:off x="4937389" y="4381136"/>
            <a:ext cx="5341348" cy="2262035"/>
          </a:xfrm>
          <a:prstGeom prst="accentCallout1">
            <a:avLst>
              <a:gd name="adj1" fmla="val 18750"/>
              <a:gd name="adj2" fmla="val -8333"/>
              <a:gd name="adj3" fmla="val -17546"/>
              <a:gd name="adj4" fmla="val -28901"/>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smtClean="0"/>
              <a:t>1. Real time overview and filters</a:t>
            </a:r>
          </a:p>
          <a:p>
            <a:pPr marL="285750" indent="-285750" algn="just">
              <a:buFont typeface="Arial" panose="020B0604020202020204" pitchFamily="34" charset="0"/>
              <a:buChar char="•"/>
            </a:pPr>
            <a:r>
              <a:rPr lang="en-US" dirty="0" smtClean="0"/>
              <a:t>Coping with real time data real challenge</a:t>
            </a:r>
          </a:p>
          <a:p>
            <a:pPr marL="285750" indent="-285750" algn="just">
              <a:buFont typeface="Arial" panose="020B0604020202020204" pitchFamily="34" charset="0"/>
              <a:buChar char="•"/>
            </a:pPr>
            <a:r>
              <a:rPr lang="en-US" dirty="0" smtClean="0"/>
              <a:t>500 million tweets, 15 million with geo coordinates</a:t>
            </a:r>
          </a:p>
          <a:p>
            <a:pPr marL="285750" indent="-285750" algn="just">
              <a:buFont typeface="Arial" panose="020B0604020202020204" pitchFamily="34" charset="0"/>
              <a:buChar char="•"/>
            </a:pPr>
            <a:r>
              <a:rPr lang="en-US" dirty="0" smtClean="0"/>
              <a:t>Uses Apache </a:t>
            </a:r>
            <a:r>
              <a:rPr lang="en-US" dirty="0" err="1" smtClean="0"/>
              <a:t>Lucene</a:t>
            </a:r>
            <a:r>
              <a:rPr lang="en-US" dirty="0" smtClean="0"/>
              <a:t> for indexing, and Open </a:t>
            </a:r>
            <a:r>
              <a:rPr lang="en-US" dirty="0" err="1" smtClean="0"/>
              <a:t>StreetMap</a:t>
            </a:r>
            <a:r>
              <a:rPr lang="en-US" dirty="0" smtClean="0"/>
              <a:t>  for showing the view</a:t>
            </a:r>
            <a:endParaRPr lang="en-US" dirty="0"/>
          </a:p>
        </p:txBody>
      </p:sp>
    </p:spTree>
    <p:extLst>
      <p:ext uri="{BB962C8B-B14F-4D97-AF65-F5344CB8AC3E}">
        <p14:creationId xmlns:p14="http://schemas.microsoft.com/office/powerpoint/2010/main" val="251864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catter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03" y="301035"/>
            <a:ext cx="10928275" cy="655696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p:cNvSpPr txBox="1">
            <a:spLocks/>
          </p:cNvSpPr>
          <p:nvPr/>
        </p:nvSpPr>
        <p:spPr>
          <a:xfrm>
            <a:off x="-848299" y="0"/>
            <a:ext cx="15350169" cy="392200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6" name="Line Callout 1 (Accent Bar) 5"/>
          <p:cNvSpPr/>
          <p:nvPr/>
        </p:nvSpPr>
        <p:spPr>
          <a:xfrm>
            <a:off x="5110902" y="2126256"/>
            <a:ext cx="5520375" cy="1597446"/>
          </a:xfrm>
          <a:prstGeom prst="accentCallout1">
            <a:avLst>
              <a:gd name="adj1" fmla="val 46511"/>
              <a:gd name="adj2" fmla="val -8539"/>
              <a:gd name="adj3" fmla="val 113466"/>
              <a:gd name="adj4" fmla="val -27045"/>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smtClean="0"/>
              <a:t>2. Message sentiments</a:t>
            </a:r>
          </a:p>
          <a:p>
            <a:pPr marL="285750" indent="-285750" algn="just">
              <a:buFont typeface="Arial" panose="020B0604020202020204" pitchFamily="34" charset="0"/>
              <a:buChar char="•"/>
            </a:pPr>
            <a:r>
              <a:rPr lang="en-US" dirty="0" smtClean="0"/>
              <a:t>Shows temporal view of 3 sentiments; positive, negative and neutral</a:t>
            </a:r>
          </a:p>
          <a:p>
            <a:pPr marL="285750" indent="-285750" algn="just">
              <a:buFont typeface="Arial" panose="020B0604020202020204" pitchFamily="34" charset="0"/>
              <a:buChar char="•"/>
            </a:pPr>
            <a:r>
              <a:rPr lang="en-US" dirty="0" smtClean="0"/>
              <a:t>Shows the temporal view of volume of tweets</a:t>
            </a:r>
            <a:endParaRPr lang="en-US" dirty="0"/>
          </a:p>
        </p:txBody>
      </p:sp>
    </p:spTree>
    <p:extLst>
      <p:ext uri="{BB962C8B-B14F-4D97-AF65-F5344CB8AC3E}">
        <p14:creationId xmlns:p14="http://schemas.microsoft.com/office/powerpoint/2010/main" val="315760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catter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03" y="301035"/>
            <a:ext cx="10928275" cy="655696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
          <p:cNvSpPr txBox="1">
            <a:spLocks/>
          </p:cNvSpPr>
          <p:nvPr/>
        </p:nvSpPr>
        <p:spPr>
          <a:xfrm>
            <a:off x="-1652530" y="-49546"/>
            <a:ext cx="9926197" cy="96394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10" name="Content Placeholder 3"/>
          <p:cNvSpPr txBox="1">
            <a:spLocks/>
          </p:cNvSpPr>
          <p:nvPr/>
        </p:nvSpPr>
        <p:spPr>
          <a:xfrm>
            <a:off x="1" y="793214"/>
            <a:ext cx="15346496" cy="68745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6" name="Line Callout 1 (Accent Bar) 5"/>
          <p:cNvSpPr/>
          <p:nvPr/>
        </p:nvSpPr>
        <p:spPr>
          <a:xfrm flipH="1">
            <a:off x="2850969" y="290829"/>
            <a:ext cx="4427399" cy="974152"/>
          </a:xfrm>
          <a:prstGeom prst="accentCallout1">
            <a:avLst>
              <a:gd name="adj1" fmla="val 46511"/>
              <a:gd name="adj2" fmla="val -8539"/>
              <a:gd name="adj3" fmla="val 8416"/>
              <a:gd name="adj4" fmla="val -22298"/>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smtClean="0"/>
              <a:t>3.Keyword wise tweet filtering</a:t>
            </a:r>
            <a:endParaRPr lang="en-US" dirty="0"/>
          </a:p>
        </p:txBody>
      </p:sp>
    </p:spTree>
    <p:extLst>
      <p:ext uri="{BB962C8B-B14F-4D97-AF65-F5344CB8AC3E}">
        <p14:creationId xmlns:p14="http://schemas.microsoft.com/office/powerpoint/2010/main" val="326683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catter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03" y="301035"/>
            <a:ext cx="10928275" cy="65569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
          <p:cNvSpPr txBox="1">
            <a:spLocks/>
          </p:cNvSpPr>
          <p:nvPr/>
        </p:nvSpPr>
        <p:spPr>
          <a:xfrm>
            <a:off x="-268078" y="3944039"/>
            <a:ext cx="12684087" cy="368900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9" name="Content Placeholder 3"/>
          <p:cNvSpPr txBox="1">
            <a:spLocks/>
          </p:cNvSpPr>
          <p:nvPr/>
        </p:nvSpPr>
        <p:spPr>
          <a:xfrm>
            <a:off x="2666082" y="-297118"/>
            <a:ext cx="10025349" cy="59815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10" name="Content Placeholder 3"/>
          <p:cNvSpPr txBox="1">
            <a:spLocks/>
          </p:cNvSpPr>
          <p:nvPr/>
        </p:nvSpPr>
        <p:spPr>
          <a:xfrm>
            <a:off x="2666082" y="301035"/>
            <a:ext cx="12504145" cy="36430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11" name="Content Placeholder 3"/>
          <p:cNvSpPr txBox="1">
            <a:spLocks/>
          </p:cNvSpPr>
          <p:nvPr/>
        </p:nvSpPr>
        <p:spPr>
          <a:xfrm>
            <a:off x="0" y="-810427"/>
            <a:ext cx="2666082" cy="171353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12" name="Line Callout 1 (Accent Bar) 11"/>
          <p:cNvSpPr/>
          <p:nvPr/>
        </p:nvSpPr>
        <p:spPr>
          <a:xfrm>
            <a:off x="4038458" y="613774"/>
            <a:ext cx="5520375" cy="1597446"/>
          </a:xfrm>
          <a:prstGeom prst="accentCallout1">
            <a:avLst>
              <a:gd name="adj1" fmla="val 46511"/>
              <a:gd name="adj2" fmla="val -8539"/>
              <a:gd name="adj3" fmla="val 113466"/>
              <a:gd name="adj4" fmla="val -27045"/>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smtClean="0"/>
              <a:t>4. Topic models</a:t>
            </a:r>
          </a:p>
          <a:p>
            <a:pPr marL="285750" indent="-285750" algn="just">
              <a:buFont typeface="Arial" panose="020B0604020202020204" pitchFamily="34" charset="0"/>
              <a:buChar char="•"/>
            </a:pPr>
            <a:r>
              <a:rPr lang="en-US" dirty="0" smtClean="0"/>
              <a:t>Aggregates and organizes documents topics</a:t>
            </a:r>
          </a:p>
          <a:p>
            <a:pPr marL="285750" indent="-285750" algn="just">
              <a:buFont typeface="Arial" panose="020B0604020202020204" pitchFamily="34" charset="0"/>
              <a:buChar char="•"/>
            </a:pPr>
            <a:r>
              <a:rPr lang="en-US" dirty="0" err="1" smtClean="0"/>
              <a:t>ScatterBlogs</a:t>
            </a:r>
            <a:r>
              <a:rPr lang="en-US" dirty="0" smtClean="0"/>
              <a:t> uses MALLET, an implementation of LDA (Latent </a:t>
            </a:r>
            <a:r>
              <a:rPr lang="en-US" dirty="0" err="1" smtClean="0"/>
              <a:t>Dirichlet</a:t>
            </a:r>
            <a:r>
              <a:rPr lang="en-US" dirty="0" smtClean="0"/>
              <a:t> Allocation)</a:t>
            </a:r>
          </a:p>
          <a:p>
            <a:pPr marL="285750" indent="-285750" algn="just">
              <a:buFont typeface="Arial" panose="020B0604020202020204" pitchFamily="34" charset="0"/>
              <a:buChar char="•"/>
            </a:pPr>
            <a:r>
              <a:rPr lang="en-US" dirty="0" smtClean="0"/>
              <a:t>Shown as tag cloud</a:t>
            </a:r>
          </a:p>
        </p:txBody>
      </p:sp>
    </p:spTree>
    <p:extLst>
      <p:ext uri="{BB962C8B-B14F-4D97-AF65-F5344CB8AC3E}">
        <p14:creationId xmlns:p14="http://schemas.microsoft.com/office/powerpoint/2010/main" val="384368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catter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03" y="301035"/>
            <a:ext cx="10928275" cy="65569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
          <p:cNvSpPr txBox="1">
            <a:spLocks/>
          </p:cNvSpPr>
          <p:nvPr/>
        </p:nvSpPr>
        <p:spPr>
          <a:xfrm>
            <a:off x="-268078" y="3944039"/>
            <a:ext cx="12684087" cy="368900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9" name="Content Placeholder 3"/>
          <p:cNvSpPr txBox="1">
            <a:spLocks/>
          </p:cNvSpPr>
          <p:nvPr/>
        </p:nvSpPr>
        <p:spPr>
          <a:xfrm>
            <a:off x="2666082" y="-297118"/>
            <a:ext cx="10025349" cy="59815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10" name="Content Placeholder 3"/>
          <p:cNvSpPr txBox="1">
            <a:spLocks/>
          </p:cNvSpPr>
          <p:nvPr/>
        </p:nvSpPr>
        <p:spPr>
          <a:xfrm>
            <a:off x="2666082" y="301035"/>
            <a:ext cx="12504145" cy="36430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11" name="Content Placeholder 3"/>
          <p:cNvSpPr txBox="1">
            <a:spLocks/>
          </p:cNvSpPr>
          <p:nvPr/>
        </p:nvSpPr>
        <p:spPr>
          <a:xfrm>
            <a:off x="0" y="899187"/>
            <a:ext cx="2666082" cy="30448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12" name="Line Callout 1 (Accent Bar) 11"/>
          <p:cNvSpPr/>
          <p:nvPr/>
        </p:nvSpPr>
        <p:spPr>
          <a:xfrm>
            <a:off x="1809451" y="1761065"/>
            <a:ext cx="4873571" cy="2077157"/>
          </a:xfrm>
          <a:prstGeom prst="accentCallout1">
            <a:avLst>
              <a:gd name="adj1" fmla="val 46511"/>
              <a:gd name="adj2" fmla="val -8539"/>
              <a:gd name="adj3" fmla="val -53312"/>
              <a:gd name="adj4" fmla="val -17638"/>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smtClean="0"/>
              <a:t>5. Content Lens</a:t>
            </a:r>
          </a:p>
          <a:p>
            <a:pPr marL="285750" indent="-285750" algn="just">
              <a:buFont typeface="Arial" panose="020B0604020202020204" pitchFamily="34" charset="0"/>
              <a:buChar char="•"/>
            </a:pPr>
            <a:r>
              <a:rPr lang="en-US" dirty="0" smtClean="0"/>
              <a:t>Provides focus and content in visual analytics</a:t>
            </a:r>
          </a:p>
          <a:p>
            <a:pPr marL="285750" indent="-285750" algn="just">
              <a:buFont typeface="Arial" panose="020B0604020202020204" pitchFamily="34" charset="0"/>
              <a:buChar char="•"/>
            </a:pPr>
            <a:r>
              <a:rPr lang="en-US" dirty="0" smtClean="0"/>
              <a:t>Upon hovering to the area shows the relevant messages tags </a:t>
            </a:r>
          </a:p>
          <a:p>
            <a:pPr marL="285750" indent="-285750" algn="just">
              <a:buFont typeface="Arial" panose="020B0604020202020204" pitchFamily="34" charset="0"/>
              <a:buChar char="•"/>
            </a:pPr>
            <a:r>
              <a:rPr lang="en-US" dirty="0" smtClean="0"/>
              <a:t>User can apply temporal filters to this</a:t>
            </a:r>
          </a:p>
        </p:txBody>
      </p:sp>
      <p:pic>
        <p:nvPicPr>
          <p:cNvPr id="2" name="Picture 1"/>
          <p:cNvPicPr>
            <a:picLocks noChangeAspect="1"/>
          </p:cNvPicPr>
          <p:nvPr/>
        </p:nvPicPr>
        <p:blipFill>
          <a:blip r:embed="rId4"/>
          <a:stretch>
            <a:fillRect/>
          </a:stretch>
        </p:blipFill>
        <p:spPr>
          <a:xfrm>
            <a:off x="6908330" y="899187"/>
            <a:ext cx="5010766" cy="3786507"/>
          </a:xfrm>
          <a:prstGeom prst="rect">
            <a:avLst/>
          </a:prstGeom>
        </p:spPr>
      </p:pic>
    </p:spTree>
    <p:extLst>
      <p:ext uri="{BB962C8B-B14F-4D97-AF65-F5344CB8AC3E}">
        <p14:creationId xmlns:p14="http://schemas.microsoft.com/office/powerpoint/2010/main" val="14754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ScatterBlogs</a:t>
            </a:r>
            <a:r>
              <a:rPr lang="en-US" dirty="0" smtClean="0"/>
              <a:t>-Other features</a:t>
            </a:r>
            <a:endParaRPr lang="en-US" dirty="0"/>
          </a:p>
        </p:txBody>
      </p:sp>
      <p:pic>
        <p:nvPicPr>
          <p:cNvPr id="82946" name="Picture 2" descr="Image result for scatter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598" y="1784215"/>
            <a:ext cx="6785867" cy="457474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609600" y="1219201"/>
            <a:ext cx="10451335" cy="389262"/>
          </a:xfrm>
        </p:spPr>
        <p:txBody>
          <a:bodyPr>
            <a:normAutofit fontScale="85000" lnSpcReduction="20000"/>
          </a:bodyPr>
          <a:lstStyle/>
          <a:p>
            <a:pPr marL="0" indent="0">
              <a:buNone/>
            </a:pPr>
            <a:r>
              <a:rPr lang="en-US" dirty="0" smtClean="0"/>
              <a:t>1. Event Discovery</a:t>
            </a:r>
            <a:endParaRPr lang="en-US" dirty="0"/>
          </a:p>
        </p:txBody>
      </p:sp>
      <p:sp>
        <p:nvSpPr>
          <p:cNvPr id="6" name="Content Placeholder 3"/>
          <p:cNvSpPr txBox="1">
            <a:spLocks/>
          </p:cNvSpPr>
          <p:nvPr/>
        </p:nvSpPr>
        <p:spPr>
          <a:xfrm>
            <a:off x="8319912" y="1497473"/>
            <a:ext cx="3657600" cy="1268305"/>
          </a:xfrm>
          <a:prstGeom prst="rect">
            <a:avLst/>
          </a:prstGeom>
          <a:noFill/>
          <a:ln w="25400" cap="flat" cmpd="sng" algn="ctr">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sz="2000" dirty="0" smtClean="0"/>
              <a:t>Uses cluster analysis to detect messages that are </a:t>
            </a:r>
            <a:r>
              <a:rPr lang="en-US" sz="2000" dirty="0" err="1" smtClean="0"/>
              <a:t>spatio</a:t>
            </a:r>
            <a:r>
              <a:rPr lang="en-US" sz="2000" dirty="0" smtClean="0"/>
              <a:t>-temporally close and share the same topic</a:t>
            </a:r>
            <a:endParaRPr lang="en-US" sz="2000" dirty="0"/>
          </a:p>
        </p:txBody>
      </p:sp>
    </p:spTree>
    <p:extLst>
      <p:ext uri="{BB962C8B-B14F-4D97-AF65-F5344CB8AC3E}">
        <p14:creationId xmlns:p14="http://schemas.microsoft.com/office/powerpoint/2010/main" val="411504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ScatterBlogs</a:t>
            </a:r>
            <a:r>
              <a:rPr lang="en-US" dirty="0" smtClean="0"/>
              <a:t>-Other features</a:t>
            </a:r>
            <a:endParaRPr lang="en-US" dirty="0"/>
          </a:p>
        </p:txBody>
      </p:sp>
      <p:pic>
        <p:nvPicPr>
          <p:cNvPr id="82946" name="Picture 2" descr="Image result for scatter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598" y="1784215"/>
            <a:ext cx="6785867" cy="457474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609600" y="1219201"/>
            <a:ext cx="10451335" cy="389262"/>
          </a:xfrm>
        </p:spPr>
        <p:txBody>
          <a:bodyPr>
            <a:normAutofit fontScale="85000" lnSpcReduction="20000"/>
          </a:bodyPr>
          <a:lstStyle/>
          <a:p>
            <a:pPr marL="0" indent="0">
              <a:buNone/>
            </a:pPr>
            <a:r>
              <a:rPr lang="en-US" dirty="0" smtClean="0"/>
              <a:t>1. Event Discovery</a:t>
            </a:r>
            <a:endParaRPr lang="en-US" dirty="0"/>
          </a:p>
        </p:txBody>
      </p:sp>
      <p:sp>
        <p:nvSpPr>
          <p:cNvPr id="6" name="Content Placeholder 3"/>
          <p:cNvSpPr txBox="1">
            <a:spLocks/>
          </p:cNvSpPr>
          <p:nvPr/>
        </p:nvSpPr>
        <p:spPr>
          <a:xfrm>
            <a:off x="8319912" y="1497473"/>
            <a:ext cx="3657600" cy="1268305"/>
          </a:xfrm>
          <a:prstGeom prst="rect">
            <a:avLst/>
          </a:prstGeom>
          <a:noFill/>
          <a:ln w="25400" cap="flat" cmpd="sng" algn="ctr">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sz="2000" dirty="0" smtClean="0"/>
              <a:t>Uses cluster analysis to detect messages that are </a:t>
            </a:r>
            <a:r>
              <a:rPr lang="en-US" sz="2000" dirty="0" err="1" smtClean="0"/>
              <a:t>spatio</a:t>
            </a:r>
            <a:r>
              <a:rPr lang="en-US" sz="2000" dirty="0" smtClean="0"/>
              <a:t>-temporally close and share the same topic</a:t>
            </a:r>
            <a:endParaRPr lang="en-US" sz="2000" dirty="0"/>
          </a:p>
        </p:txBody>
      </p:sp>
      <p:sp>
        <p:nvSpPr>
          <p:cNvPr id="8" name="Content Placeholder 3"/>
          <p:cNvSpPr txBox="1">
            <a:spLocks/>
          </p:cNvSpPr>
          <p:nvPr/>
        </p:nvSpPr>
        <p:spPr>
          <a:xfrm>
            <a:off x="8319912" y="3044050"/>
            <a:ext cx="3657600" cy="1268305"/>
          </a:xfrm>
          <a:prstGeom prst="rect">
            <a:avLst/>
          </a:prstGeom>
          <a:noFill/>
          <a:ln w="25400" cap="flat" cmpd="sng" algn="ctr">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sz="2000" dirty="0" smtClean="0"/>
              <a:t>Find the anomalies in critical events like earthquake, riots</a:t>
            </a:r>
            <a:endParaRPr lang="en-US" sz="2000" dirty="0"/>
          </a:p>
        </p:txBody>
      </p:sp>
    </p:spTree>
    <p:extLst>
      <p:ext uri="{BB962C8B-B14F-4D97-AF65-F5344CB8AC3E}">
        <p14:creationId xmlns:p14="http://schemas.microsoft.com/office/powerpoint/2010/main" val="218264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descr="Image result for plane crash at hudson 2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244" y="1118203"/>
            <a:ext cx="7421136" cy="468768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221960" y="6488668"/>
            <a:ext cx="2657229" cy="369332"/>
          </a:xfrm>
          <a:prstGeom prst="rect">
            <a:avLst/>
          </a:prstGeom>
        </p:spPr>
        <p:txBody>
          <a:bodyPr wrap="square">
            <a:spAutoFit/>
          </a:bodyPr>
          <a:lstStyle/>
          <a:p>
            <a:r>
              <a:rPr lang="en-US" b="1" dirty="0" smtClean="0">
                <a:latin typeface="Times New Roman" panose="02020603050405020304" pitchFamily="18" charset="0"/>
              </a:rPr>
              <a:t>Image Source: CNN</a:t>
            </a:r>
            <a:endParaRPr lang="en-US" dirty="0"/>
          </a:p>
        </p:txBody>
      </p:sp>
      <p:sp>
        <p:nvSpPr>
          <p:cNvPr id="13" name="Title 1"/>
          <p:cNvSpPr>
            <a:spLocks noGrp="1"/>
          </p:cNvSpPr>
          <p:nvPr>
            <p:ph type="title"/>
          </p:nvPr>
        </p:nvSpPr>
        <p:spPr>
          <a:xfrm>
            <a:off x="396607" y="434777"/>
            <a:ext cx="10780522" cy="552989"/>
          </a:xfrm>
        </p:spPr>
        <p:txBody>
          <a:bodyPr/>
          <a:lstStyle/>
          <a:p>
            <a:r>
              <a:rPr lang="en-US" dirty="0" smtClean="0"/>
              <a:t>Hudson River crash 2009</a:t>
            </a:r>
            <a:endParaRPr lang="en-US" dirty="0"/>
          </a:p>
        </p:txBody>
      </p:sp>
    </p:spTree>
    <p:extLst>
      <p:ext uri="{BB962C8B-B14F-4D97-AF65-F5344CB8AC3E}">
        <p14:creationId xmlns:p14="http://schemas.microsoft.com/office/powerpoint/2010/main" val="882594052"/>
      </p:ext>
    </p:extLst>
  </p:cSld>
  <p:clrMapOvr>
    <a:masterClrMapping/>
  </p:clrMapOvr>
  <mc:AlternateContent xmlns:mc="http://schemas.openxmlformats.org/markup-compatibility/2006" xmlns:p14="http://schemas.microsoft.com/office/powerpoint/2010/main">
    <mc:Choice Requires="p14">
      <p:transition spd="med" p14:dur="700" advTm="3656">
        <p:fade/>
      </p:transition>
    </mc:Choice>
    <mc:Fallback xmlns="">
      <p:transition spd="med" advTm="3656">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ScatterBlogs</a:t>
            </a:r>
            <a:r>
              <a:rPr lang="en-US" dirty="0" smtClean="0"/>
              <a:t>-Other features</a:t>
            </a:r>
            <a:endParaRPr lang="en-US" dirty="0"/>
          </a:p>
        </p:txBody>
      </p:sp>
      <p:pic>
        <p:nvPicPr>
          <p:cNvPr id="82946" name="Picture 2" descr="Image result for scatter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598" y="1784215"/>
            <a:ext cx="6785867" cy="457474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609600" y="1219201"/>
            <a:ext cx="10451335" cy="389262"/>
          </a:xfrm>
        </p:spPr>
        <p:txBody>
          <a:bodyPr>
            <a:normAutofit fontScale="85000" lnSpcReduction="20000"/>
          </a:bodyPr>
          <a:lstStyle/>
          <a:p>
            <a:pPr marL="0" indent="0">
              <a:buNone/>
            </a:pPr>
            <a:r>
              <a:rPr lang="en-US" dirty="0" smtClean="0"/>
              <a:t>1. Event Discovery</a:t>
            </a:r>
            <a:endParaRPr lang="en-US" dirty="0"/>
          </a:p>
        </p:txBody>
      </p:sp>
      <p:sp>
        <p:nvSpPr>
          <p:cNvPr id="6" name="Content Placeholder 3"/>
          <p:cNvSpPr txBox="1">
            <a:spLocks/>
          </p:cNvSpPr>
          <p:nvPr/>
        </p:nvSpPr>
        <p:spPr>
          <a:xfrm>
            <a:off x="8319912" y="1497473"/>
            <a:ext cx="3657600" cy="1268305"/>
          </a:xfrm>
          <a:prstGeom prst="rect">
            <a:avLst/>
          </a:prstGeom>
          <a:noFill/>
          <a:ln w="25400" cap="flat" cmpd="sng" algn="ctr">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sz="2000" dirty="0" smtClean="0"/>
              <a:t>Uses cluster analysis to detect messages that are </a:t>
            </a:r>
            <a:r>
              <a:rPr lang="en-US" sz="2000" dirty="0" err="1" smtClean="0"/>
              <a:t>spatio</a:t>
            </a:r>
            <a:r>
              <a:rPr lang="en-US" sz="2000" dirty="0" smtClean="0"/>
              <a:t>-temporally close and share the same topic</a:t>
            </a:r>
            <a:endParaRPr lang="en-US" sz="2000" dirty="0"/>
          </a:p>
        </p:txBody>
      </p:sp>
      <p:sp>
        <p:nvSpPr>
          <p:cNvPr id="8" name="Content Placeholder 3"/>
          <p:cNvSpPr txBox="1">
            <a:spLocks/>
          </p:cNvSpPr>
          <p:nvPr/>
        </p:nvSpPr>
        <p:spPr>
          <a:xfrm>
            <a:off x="8319912" y="3044050"/>
            <a:ext cx="3657600" cy="1268305"/>
          </a:xfrm>
          <a:prstGeom prst="rect">
            <a:avLst/>
          </a:prstGeom>
          <a:noFill/>
          <a:ln w="25400" cap="flat" cmpd="sng" algn="ctr">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sz="2000" dirty="0" smtClean="0"/>
              <a:t>Find the anomalies in critical events like earthquake, riots</a:t>
            </a:r>
            <a:endParaRPr lang="en-US" sz="2000" dirty="0"/>
          </a:p>
        </p:txBody>
      </p:sp>
      <p:sp>
        <p:nvSpPr>
          <p:cNvPr id="9" name="Content Placeholder 3"/>
          <p:cNvSpPr txBox="1">
            <a:spLocks/>
          </p:cNvSpPr>
          <p:nvPr/>
        </p:nvSpPr>
        <p:spPr>
          <a:xfrm>
            <a:off x="8319912" y="4552810"/>
            <a:ext cx="3657600" cy="1268305"/>
          </a:xfrm>
          <a:prstGeom prst="rect">
            <a:avLst/>
          </a:prstGeom>
          <a:noFill/>
          <a:ln w="25400" cap="flat" cmpd="sng" algn="ctr">
            <a:solidFill>
              <a:srgbClr val="C0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sz="2000" dirty="0" smtClean="0"/>
              <a:t>Highlights the tag in a </a:t>
            </a:r>
            <a:r>
              <a:rPr lang="en-US" sz="2000" dirty="0" err="1" smtClean="0"/>
              <a:t>zoomable</a:t>
            </a:r>
            <a:r>
              <a:rPr lang="en-US" sz="2000" dirty="0" smtClean="0"/>
              <a:t> map called </a:t>
            </a:r>
            <a:r>
              <a:rPr lang="en-US" sz="2000" dirty="0" err="1" smtClean="0"/>
              <a:t>TagMap</a:t>
            </a:r>
            <a:endParaRPr lang="en-US" sz="2000" dirty="0"/>
          </a:p>
        </p:txBody>
      </p:sp>
    </p:spTree>
    <p:extLst>
      <p:ext uri="{BB962C8B-B14F-4D97-AF65-F5344CB8AC3E}">
        <p14:creationId xmlns:p14="http://schemas.microsoft.com/office/powerpoint/2010/main" val="213089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ScatterBlogs</a:t>
            </a:r>
            <a:r>
              <a:rPr lang="en-US" dirty="0" smtClean="0"/>
              <a:t>-Other features</a:t>
            </a:r>
            <a:endParaRPr lang="en-US" dirty="0"/>
          </a:p>
        </p:txBody>
      </p:sp>
      <p:sp>
        <p:nvSpPr>
          <p:cNvPr id="5" name="Content Placeholder 2"/>
          <p:cNvSpPr>
            <a:spLocks noGrp="1"/>
          </p:cNvSpPr>
          <p:nvPr>
            <p:ph idx="1"/>
          </p:nvPr>
        </p:nvSpPr>
        <p:spPr>
          <a:xfrm>
            <a:off x="609600" y="1219201"/>
            <a:ext cx="10451335" cy="389262"/>
          </a:xfrm>
        </p:spPr>
        <p:txBody>
          <a:bodyPr>
            <a:noAutofit/>
          </a:bodyPr>
          <a:lstStyle/>
          <a:p>
            <a:pPr marL="0" indent="0">
              <a:buNone/>
            </a:pPr>
            <a:r>
              <a:rPr lang="en-US" dirty="0" smtClean="0"/>
              <a:t>2. Classifier management</a:t>
            </a:r>
            <a:endParaRPr lang="en-US" dirty="0"/>
          </a:p>
        </p:txBody>
      </p:sp>
      <p:sp>
        <p:nvSpPr>
          <p:cNvPr id="10" name="Content Placeholder 2"/>
          <p:cNvSpPr txBox="1">
            <a:spLocks/>
          </p:cNvSpPr>
          <p:nvPr/>
        </p:nvSpPr>
        <p:spPr>
          <a:xfrm>
            <a:off x="719769" y="1908673"/>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2400" dirty="0" smtClean="0"/>
              <a:t>Web results are optimized but </a:t>
            </a:r>
            <a:r>
              <a:rPr lang="en-US" sz="2400" dirty="0" smtClean="0">
                <a:solidFill>
                  <a:schemeClr val="accent2"/>
                </a:solidFill>
              </a:rPr>
              <a:t>crisis management should have high recall</a:t>
            </a:r>
            <a:r>
              <a:rPr lang="en-US" sz="2400" dirty="0" smtClean="0"/>
              <a:t>.</a:t>
            </a:r>
          </a:p>
          <a:p>
            <a:r>
              <a:rPr lang="en-US" sz="2400" dirty="0" err="1" smtClean="0"/>
              <a:t>ScatterBlogs</a:t>
            </a:r>
            <a:r>
              <a:rPr lang="en-US" sz="2400" dirty="0" smtClean="0"/>
              <a:t> has a </a:t>
            </a:r>
            <a:r>
              <a:rPr lang="en-US" sz="2400" dirty="0" smtClean="0">
                <a:solidFill>
                  <a:schemeClr val="accent2"/>
                </a:solidFill>
              </a:rPr>
              <a:t>set of SVM-classifier trained for particular topics</a:t>
            </a:r>
            <a:r>
              <a:rPr lang="en-US" sz="2400" dirty="0" smtClean="0"/>
              <a:t>.</a:t>
            </a:r>
          </a:p>
          <a:p>
            <a:r>
              <a:rPr lang="en-US" sz="2400" dirty="0" smtClean="0"/>
              <a:t>Analyst can select the classifiers of their choice to reliably detect calamities.</a:t>
            </a:r>
          </a:p>
          <a:p>
            <a:r>
              <a:rPr lang="en-US" sz="2400" dirty="0" smtClean="0">
                <a:solidFill>
                  <a:schemeClr val="accent2"/>
                </a:solidFill>
              </a:rPr>
              <a:t>Can even combine two classifiers </a:t>
            </a:r>
          </a:p>
          <a:p>
            <a:r>
              <a:rPr lang="en-US" sz="2400" dirty="0" smtClean="0"/>
              <a:t>For example: analyst can </a:t>
            </a:r>
            <a:r>
              <a:rPr lang="en-US" sz="2400" dirty="0" smtClean="0">
                <a:solidFill>
                  <a:schemeClr val="accent2"/>
                </a:solidFill>
              </a:rPr>
              <a:t>combine classifier </a:t>
            </a:r>
            <a:r>
              <a:rPr lang="en-US" sz="2400" dirty="0" smtClean="0"/>
              <a:t>that detects </a:t>
            </a:r>
            <a:r>
              <a:rPr lang="en-US" sz="2400" dirty="0" smtClean="0">
                <a:solidFill>
                  <a:schemeClr val="accent2"/>
                </a:solidFill>
              </a:rPr>
              <a:t>flood related massage </a:t>
            </a:r>
            <a:r>
              <a:rPr lang="en-US" sz="2400" dirty="0" smtClean="0"/>
              <a:t>with the one that detects </a:t>
            </a:r>
            <a:r>
              <a:rPr lang="en-US" sz="2400" dirty="0" smtClean="0">
                <a:solidFill>
                  <a:schemeClr val="accent2"/>
                </a:solidFill>
              </a:rPr>
              <a:t>damage related messages </a:t>
            </a:r>
            <a:r>
              <a:rPr lang="en-US" sz="2400" dirty="0" smtClean="0"/>
              <a:t>to view the flood damage.</a:t>
            </a:r>
          </a:p>
          <a:p>
            <a:endParaRPr lang="en-US" sz="2400" dirty="0"/>
          </a:p>
        </p:txBody>
      </p:sp>
    </p:spTree>
    <p:extLst>
      <p:ext uri="{BB962C8B-B14F-4D97-AF65-F5344CB8AC3E}">
        <p14:creationId xmlns:p14="http://schemas.microsoft.com/office/powerpoint/2010/main" val="292657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735" y="2522862"/>
            <a:ext cx="10972800" cy="1219200"/>
          </a:xfrm>
        </p:spPr>
        <p:txBody>
          <a:bodyPr/>
          <a:lstStyle/>
          <a:p>
            <a:r>
              <a:rPr lang="en-US" dirty="0" smtClean="0"/>
              <a:t>Phase-1 Field Study</a:t>
            </a:r>
            <a:endParaRPr lang="en-US" dirty="0"/>
          </a:p>
        </p:txBody>
      </p:sp>
    </p:spTree>
    <p:extLst>
      <p:ext uri="{BB962C8B-B14F-4D97-AF65-F5344CB8AC3E}">
        <p14:creationId xmlns:p14="http://schemas.microsoft.com/office/powerpoint/2010/main" val="206855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Experts are from Critical Infrastructures and crisis response domain.</a:t>
            </a:r>
          </a:p>
          <a:p>
            <a:r>
              <a:rPr lang="en-US" dirty="0" smtClean="0"/>
              <a:t>Experts need to evaluate the techniques and tools </a:t>
            </a:r>
            <a:r>
              <a:rPr lang="en-US" dirty="0" smtClean="0">
                <a:solidFill>
                  <a:schemeClr val="accent2"/>
                </a:solidFill>
              </a:rPr>
              <a:t>under real world condition</a:t>
            </a:r>
            <a:r>
              <a:rPr lang="en-US" dirty="0" smtClean="0"/>
              <a:t>.</a:t>
            </a:r>
          </a:p>
          <a:p>
            <a:r>
              <a:rPr lang="en-US" dirty="0" smtClean="0"/>
              <a:t>Collected </a:t>
            </a:r>
            <a:r>
              <a:rPr lang="en-US" dirty="0" smtClean="0">
                <a:solidFill>
                  <a:schemeClr val="accent2"/>
                </a:solidFill>
              </a:rPr>
              <a:t>2013 German Flood </a:t>
            </a:r>
            <a:r>
              <a:rPr lang="en-US" dirty="0" smtClean="0"/>
              <a:t>tweet data from June 1 to June 10</a:t>
            </a:r>
          </a:p>
          <a:p>
            <a:r>
              <a:rPr lang="en-US" dirty="0" smtClean="0"/>
              <a:t>Designed </a:t>
            </a:r>
            <a:r>
              <a:rPr lang="en-US" dirty="0" smtClean="0">
                <a:solidFill>
                  <a:schemeClr val="accent2"/>
                </a:solidFill>
              </a:rPr>
              <a:t>4 tasks </a:t>
            </a:r>
            <a:r>
              <a:rPr lang="en-US" dirty="0" smtClean="0"/>
              <a:t>related to crisis Intelligence.</a:t>
            </a:r>
          </a:p>
          <a:p>
            <a:r>
              <a:rPr lang="en-US" dirty="0" smtClean="0"/>
              <a:t>Participants have to </a:t>
            </a:r>
            <a:r>
              <a:rPr lang="en-US" dirty="0" smtClean="0">
                <a:solidFill>
                  <a:schemeClr val="accent2"/>
                </a:solidFill>
              </a:rPr>
              <a:t>solve these tasks using the </a:t>
            </a:r>
            <a:r>
              <a:rPr lang="en-US" dirty="0" err="1" smtClean="0">
                <a:solidFill>
                  <a:schemeClr val="accent2"/>
                </a:solidFill>
              </a:rPr>
              <a:t>ScatterBlogs</a:t>
            </a:r>
            <a:r>
              <a:rPr lang="en-US" dirty="0" smtClean="0"/>
              <a:t>.</a:t>
            </a:r>
          </a:p>
        </p:txBody>
      </p:sp>
    </p:spTree>
    <p:extLst>
      <p:ext uri="{BB962C8B-B14F-4D97-AF65-F5344CB8AC3E}">
        <p14:creationId xmlns:p14="http://schemas.microsoft.com/office/powerpoint/2010/main" val="337040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Setup</a:t>
            </a:r>
            <a:endParaRPr lang="en-US" dirty="0"/>
          </a:p>
        </p:txBody>
      </p:sp>
      <p:sp>
        <p:nvSpPr>
          <p:cNvPr id="3" name="Content Placeholder 2"/>
          <p:cNvSpPr>
            <a:spLocks noGrp="1"/>
          </p:cNvSpPr>
          <p:nvPr>
            <p:ph idx="1"/>
          </p:nvPr>
        </p:nvSpPr>
        <p:spPr/>
        <p:txBody>
          <a:bodyPr/>
          <a:lstStyle/>
          <a:p>
            <a:r>
              <a:rPr lang="en-US" dirty="0" smtClean="0"/>
              <a:t>One session, </a:t>
            </a:r>
            <a:r>
              <a:rPr lang="en-US" dirty="0" smtClean="0">
                <a:solidFill>
                  <a:schemeClr val="accent2"/>
                </a:solidFill>
              </a:rPr>
              <a:t>2 hour.</a:t>
            </a:r>
          </a:p>
          <a:p>
            <a:r>
              <a:rPr lang="en-US" dirty="0" smtClean="0"/>
              <a:t>Studies were all audiotaped</a:t>
            </a:r>
          </a:p>
          <a:p>
            <a:r>
              <a:rPr lang="en-US" dirty="0" smtClean="0">
                <a:solidFill>
                  <a:schemeClr val="accent2"/>
                </a:solidFill>
              </a:rPr>
              <a:t>10 minutes presentation </a:t>
            </a:r>
            <a:r>
              <a:rPr lang="en-US" dirty="0" smtClean="0"/>
              <a:t>given by the team</a:t>
            </a:r>
          </a:p>
          <a:p>
            <a:r>
              <a:rPr lang="en-US" dirty="0" smtClean="0"/>
              <a:t>Instructor introduced task and accumulated comments</a:t>
            </a:r>
          </a:p>
          <a:p>
            <a:r>
              <a:rPr lang="en-US" dirty="0" smtClean="0"/>
              <a:t>After task completion participants had to </a:t>
            </a:r>
            <a:r>
              <a:rPr lang="en-US" dirty="0" smtClean="0">
                <a:solidFill>
                  <a:schemeClr val="accent2"/>
                </a:solidFill>
              </a:rPr>
              <a:t>rate the tool from 1(less useful) to 10 (very useful)</a:t>
            </a:r>
            <a:endParaRPr lang="en-US" dirty="0">
              <a:solidFill>
                <a:schemeClr val="accent2"/>
              </a:solidFill>
            </a:endParaRPr>
          </a:p>
        </p:txBody>
      </p:sp>
    </p:spTree>
    <p:extLst>
      <p:ext uri="{BB962C8B-B14F-4D97-AF65-F5344CB8AC3E}">
        <p14:creationId xmlns:p14="http://schemas.microsoft.com/office/powerpoint/2010/main" val="14762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Data </a:t>
            </a:r>
            <a:r>
              <a:rPr lang="en-US" dirty="0"/>
              <a:t>and </a:t>
            </a:r>
            <a:r>
              <a:rPr lang="en-US" dirty="0" smtClean="0"/>
              <a:t>tasks</a:t>
            </a:r>
          </a:p>
          <a:p>
            <a:pPr marL="0" indent="0">
              <a:buNone/>
            </a:pPr>
            <a:r>
              <a:rPr lang="en-US" dirty="0" smtClean="0"/>
              <a:t> </a:t>
            </a:r>
            <a:r>
              <a:rPr lang="en-US" dirty="0"/>
              <a:t>https://www.youtube.com/watch?v=UV7j-x5DSdY</a:t>
            </a:r>
          </a:p>
          <a:p>
            <a:endParaRPr lang="en-US" dirty="0"/>
          </a:p>
        </p:txBody>
      </p:sp>
    </p:spTree>
    <p:extLst>
      <p:ext uri="{BB962C8B-B14F-4D97-AF65-F5344CB8AC3E}">
        <p14:creationId xmlns:p14="http://schemas.microsoft.com/office/powerpoint/2010/main" val="285290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V7j-x5DSdY"/>
          <p:cNvPicPr>
            <a:picLocks noGrp="1" noRot="1" noChangeAspect="1"/>
          </p:cNvPicPr>
          <p:nvPr>
            <p:ph idx="1"/>
            <a:videoFile r:link="rId1"/>
          </p:nvPr>
        </p:nvPicPr>
        <p:blipFill>
          <a:blip r:embed="rId3"/>
          <a:stretch>
            <a:fillRect/>
          </a:stretch>
        </p:blipFill>
        <p:spPr>
          <a:xfrm>
            <a:off x="209320" y="209320"/>
            <a:ext cx="11754998" cy="6519231"/>
          </a:xfrm>
          <a:prstGeom prst="rect">
            <a:avLst/>
          </a:prstGeom>
        </p:spPr>
      </p:pic>
    </p:spTree>
    <p:extLst>
      <p:ext uri="{BB962C8B-B14F-4D97-AF65-F5344CB8AC3E}">
        <p14:creationId xmlns:p14="http://schemas.microsoft.com/office/powerpoint/2010/main" val="383259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Picture 3"/>
          <p:cNvPicPr>
            <a:picLocks noChangeAspect="1"/>
          </p:cNvPicPr>
          <p:nvPr/>
        </p:nvPicPr>
        <p:blipFill>
          <a:blip r:embed="rId3"/>
          <a:stretch>
            <a:fillRect/>
          </a:stretch>
        </p:blipFill>
        <p:spPr>
          <a:xfrm>
            <a:off x="3019889" y="2192358"/>
            <a:ext cx="6152222" cy="2456073"/>
          </a:xfrm>
          <a:prstGeom prst="rect">
            <a:avLst/>
          </a:prstGeom>
        </p:spPr>
      </p:pic>
      <p:sp>
        <p:nvSpPr>
          <p:cNvPr id="5" name="Rectangle 4"/>
          <p:cNvSpPr/>
          <p:nvPr/>
        </p:nvSpPr>
        <p:spPr>
          <a:xfrm>
            <a:off x="2434728" y="4848534"/>
            <a:ext cx="8339769" cy="369332"/>
          </a:xfrm>
          <a:prstGeom prst="rect">
            <a:avLst/>
          </a:prstGeom>
        </p:spPr>
        <p:txBody>
          <a:bodyPr wrap="square">
            <a:spAutoFit/>
          </a:bodyPr>
          <a:lstStyle/>
          <a:p>
            <a:r>
              <a:rPr lang="en-US" dirty="0" smtClean="0">
                <a:latin typeface="Times New Roman" panose="02020603050405020304" pitchFamily="18" charset="0"/>
              </a:rPr>
              <a:t>Figure: Box plots of ratings for usefulness of tools (1 very useless 10 very useful)</a:t>
            </a:r>
            <a:endParaRPr lang="en-US" dirty="0"/>
          </a:p>
        </p:txBody>
      </p:sp>
    </p:spTree>
    <p:extLst>
      <p:ext uri="{BB962C8B-B14F-4D97-AF65-F5344CB8AC3E}">
        <p14:creationId xmlns:p14="http://schemas.microsoft.com/office/powerpoint/2010/main" val="329887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 and Suggestions</a:t>
            </a:r>
          </a:p>
        </p:txBody>
      </p:sp>
      <p:sp>
        <p:nvSpPr>
          <p:cNvPr id="4" name="Content Placeholder 2"/>
          <p:cNvSpPr>
            <a:spLocks noGrp="1"/>
          </p:cNvSpPr>
          <p:nvPr>
            <p:ph idx="1"/>
          </p:nvPr>
        </p:nvSpPr>
        <p:spPr/>
        <p:txBody>
          <a:bodyPr>
            <a:normAutofit/>
          </a:bodyPr>
          <a:lstStyle/>
          <a:p>
            <a:r>
              <a:rPr lang="en-US" dirty="0"/>
              <a:t>The idea </a:t>
            </a:r>
            <a:r>
              <a:rPr lang="en-US" dirty="0" smtClean="0"/>
              <a:t>“</a:t>
            </a:r>
            <a:r>
              <a:rPr lang="en-US" dirty="0">
                <a:solidFill>
                  <a:schemeClr val="accent2"/>
                </a:solidFill>
              </a:rPr>
              <a:t>interesting and </a:t>
            </a:r>
            <a:r>
              <a:rPr lang="en-US" dirty="0" smtClean="0">
                <a:solidFill>
                  <a:schemeClr val="accent2"/>
                </a:solidFill>
              </a:rPr>
              <a:t>needed</a:t>
            </a:r>
            <a:r>
              <a:rPr lang="en-US" dirty="0" smtClean="0"/>
              <a:t>”.</a:t>
            </a:r>
          </a:p>
          <a:p>
            <a:r>
              <a:rPr lang="en-US" dirty="0" smtClean="0"/>
              <a:t>Real </a:t>
            </a:r>
            <a:r>
              <a:rPr lang="en-US" dirty="0"/>
              <a:t>time detection good </a:t>
            </a:r>
            <a:r>
              <a:rPr lang="en-US" dirty="0" smtClean="0"/>
              <a:t>feature.</a:t>
            </a:r>
          </a:p>
          <a:p>
            <a:r>
              <a:rPr lang="en-US" dirty="0" smtClean="0">
                <a:solidFill>
                  <a:schemeClr val="accent2"/>
                </a:solidFill>
              </a:rPr>
              <a:t>Might </a:t>
            </a:r>
            <a:r>
              <a:rPr lang="en-US" dirty="0">
                <a:solidFill>
                  <a:schemeClr val="accent2"/>
                </a:solidFill>
              </a:rPr>
              <a:t>not be enough available time and staff to employ</a:t>
            </a:r>
            <a:r>
              <a:rPr lang="en-US" dirty="0"/>
              <a:t> such highly interactive, exploratory </a:t>
            </a:r>
            <a:r>
              <a:rPr lang="en-US" dirty="0" smtClean="0"/>
              <a:t>tools.</a:t>
            </a:r>
          </a:p>
          <a:p>
            <a:r>
              <a:rPr lang="en-US" dirty="0" smtClean="0">
                <a:solidFill>
                  <a:schemeClr val="accent2"/>
                </a:solidFill>
              </a:rPr>
              <a:t>Stronger </a:t>
            </a:r>
            <a:r>
              <a:rPr lang="en-US" dirty="0">
                <a:solidFill>
                  <a:schemeClr val="accent2"/>
                </a:solidFill>
              </a:rPr>
              <a:t>concerns about reliability </a:t>
            </a:r>
            <a:r>
              <a:rPr lang="en-US" dirty="0"/>
              <a:t>of the data and/or credibility of the social media </a:t>
            </a:r>
            <a:r>
              <a:rPr lang="en-US" dirty="0" smtClean="0"/>
              <a:t>users.</a:t>
            </a:r>
          </a:p>
          <a:p>
            <a:r>
              <a:rPr lang="en-US" dirty="0" smtClean="0"/>
              <a:t>Social </a:t>
            </a:r>
            <a:r>
              <a:rPr lang="en-US" dirty="0"/>
              <a:t>Media monitoring </a:t>
            </a:r>
            <a:r>
              <a:rPr lang="en-US" dirty="0">
                <a:solidFill>
                  <a:schemeClr val="accent2"/>
                </a:solidFill>
              </a:rPr>
              <a:t>could be used as assistant tool not the main </a:t>
            </a:r>
            <a:r>
              <a:rPr lang="en-US" dirty="0" smtClean="0">
                <a:solidFill>
                  <a:schemeClr val="accent2"/>
                </a:solidFill>
              </a:rPr>
              <a:t>one.</a:t>
            </a:r>
          </a:p>
          <a:p>
            <a:r>
              <a:rPr lang="en-US" dirty="0" smtClean="0"/>
              <a:t>Tag </a:t>
            </a:r>
            <a:r>
              <a:rPr lang="en-US" dirty="0"/>
              <a:t>map showed </a:t>
            </a:r>
            <a:r>
              <a:rPr lang="en-US" dirty="0">
                <a:solidFill>
                  <a:schemeClr val="accent2"/>
                </a:solidFill>
              </a:rPr>
              <a:t>too much information </a:t>
            </a:r>
            <a:r>
              <a:rPr lang="en-US" dirty="0"/>
              <a:t>and confusing </a:t>
            </a:r>
            <a:r>
              <a:rPr lang="en-US" dirty="0" smtClean="0"/>
              <a:t>initially.</a:t>
            </a:r>
            <a:endParaRPr lang="en-US" dirty="0"/>
          </a:p>
        </p:txBody>
      </p:sp>
    </p:spTree>
    <p:extLst>
      <p:ext uri="{BB962C8B-B14F-4D97-AF65-F5344CB8AC3E}">
        <p14:creationId xmlns:p14="http://schemas.microsoft.com/office/powerpoint/2010/main" val="151485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87" y="381001"/>
            <a:ext cx="11472231" cy="1219200"/>
          </a:xfrm>
        </p:spPr>
        <p:txBody>
          <a:bodyPr/>
          <a:lstStyle/>
          <a:p>
            <a:r>
              <a:rPr lang="en-US" sz="4800" dirty="0"/>
              <a:t>Recommendations—What features are missing in the system</a:t>
            </a:r>
          </a:p>
        </p:txBody>
      </p:sp>
      <p:sp>
        <p:nvSpPr>
          <p:cNvPr id="3" name="Content Placeholder 2"/>
          <p:cNvSpPr>
            <a:spLocks noGrp="1"/>
          </p:cNvSpPr>
          <p:nvPr>
            <p:ph idx="1"/>
          </p:nvPr>
        </p:nvSpPr>
        <p:spPr>
          <a:xfrm>
            <a:off x="576549" y="1963758"/>
            <a:ext cx="10972800" cy="4525963"/>
          </a:xfrm>
        </p:spPr>
        <p:txBody>
          <a:bodyPr/>
          <a:lstStyle/>
          <a:p>
            <a:r>
              <a:rPr lang="en-US" dirty="0" smtClean="0">
                <a:solidFill>
                  <a:schemeClr val="accent2"/>
                </a:solidFill>
              </a:rPr>
              <a:t>Images and videos </a:t>
            </a:r>
            <a:r>
              <a:rPr lang="en-US" dirty="0" smtClean="0"/>
              <a:t>instead of texts.</a:t>
            </a:r>
          </a:p>
          <a:p>
            <a:r>
              <a:rPr lang="en-US" dirty="0" err="1" smtClean="0"/>
              <a:t>TagMap</a:t>
            </a:r>
            <a:r>
              <a:rPr lang="en-US" dirty="0" smtClean="0"/>
              <a:t> should </a:t>
            </a:r>
            <a:r>
              <a:rPr lang="en-US" dirty="0" smtClean="0">
                <a:solidFill>
                  <a:schemeClr val="accent2"/>
                </a:solidFill>
              </a:rPr>
              <a:t>show images aggregation </a:t>
            </a:r>
            <a:r>
              <a:rPr lang="en-US" dirty="0" smtClean="0"/>
              <a:t>directly in map.</a:t>
            </a:r>
          </a:p>
          <a:p>
            <a:r>
              <a:rPr lang="en-US" dirty="0" smtClean="0"/>
              <a:t>Develop </a:t>
            </a:r>
            <a:r>
              <a:rPr lang="en-US" dirty="0" smtClean="0">
                <a:solidFill>
                  <a:schemeClr val="accent2"/>
                </a:solidFill>
              </a:rPr>
              <a:t>tools </a:t>
            </a:r>
            <a:r>
              <a:rPr lang="en-US" dirty="0">
                <a:solidFill>
                  <a:schemeClr val="accent2"/>
                </a:solidFill>
              </a:rPr>
              <a:t>for credibility checks </a:t>
            </a:r>
            <a:r>
              <a:rPr lang="en-US" dirty="0"/>
              <a:t>of event </a:t>
            </a:r>
            <a:r>
              <a:rPr lang="en-US" dirty="0" smtClean="0"/>
              <a:t>reporters.</a:t>
            </a:r>
          </a:p>
          <a:p>
            <a:r>
              <a:rPr lang="en-US" dirty="0">
                <a:solidFill>
                  <a:schemeClr val="accent2"/>
                </a:solidFill>
              </a:rPr>
              <a:t>Map</a:t>
            </a:r>
            <a:r>
              <a:rPr lang="en-US" dirty="0"/>
              <a:t> should be shown in </a:t>
            </a:r>
            <a:r>
              <a:rPr lang="en-US" dirty="0">
                <a:solidFill>
                  <a:schemeClr val="accent2"/>
                </a:solidFill>
              </a:rPr>
              <a:t>full screen</a:t>
            </a:r>
          </a:p>
          <a:p>
            <a:pPr marL="0" indent="0">
              <a:buNone/>
            </a:pP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40567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descr="Image result for plane crash at hudson 2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244" y="1118203"/>
            <a:ext cx="7421136" cy="46876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95949" y="3468866"/>
            <a:ext cx="5248275" cy="2667000"/>
          </a:xfrm>
          <a:prstGeom prst="rect">
            <a:avLst/>
          </a:prstGeom>
        </p:spPr>
      </p:pic>
      <p:sp>
        <p:nvSpPr>
          <p:cNvPr id="12" name="Rectangle 11"/>
          <p:cNvSpPr/>
          <p:nvPr/>
        </p:nvSpPr>
        <p:spPr>
          <a:xfrm>
            <a:off x="5221960" y="6488668"/>
            <a:ext cx="2657229" cy="369332"/>
          </a:xfrm>
          <a:prstGeom prst="rect">
            <a:avLst/>
          </a:prstGeom>
        </p:spPr>
        <p:txBody>
          <a:bodyPr wrap="square">
            <a:spAutoFit/>
          </a:bodyPr>
          <a:lstStyle/>
          <a:p>
            <a:r>
              <a:rPr lang="en-US" b="1" dirty="0" smtClean="0">
                <a:latin typeface="Times New Roman" panose="02020603050405020304" pitchFamily="18" charset="0"/>
              </a:rPr>
              <a:t>Image Source: CNN</a:t>
            </a:r>
            <a:endParaRPr lang="en-US" dirty="0"/>
          </a:p>
        </p:txBody>
      </p:sp>
      <p:sp>
        <p:nvSpPr>
          <p:cNvPr id="13" name="Title 1"/>
          <p:cNvSpPr>
            <a:spLocks noGrp="1"/>
          </p:cNvSpPr>
          <p:nvPr>
            <p:ph type="title"/>
          </p:nvPr>
        </p:nvSpPr>
        <p:spPr>
          <a:xfrm>
            <a:off x="396607" y="434777"/>
            <a:ext cx="10780522" cy="552989"/>
          </a:xfrm>
        </p:spPr>
        <p:txBody>
          <a:bodyPr/>
          <a:lstStyle/>
          <a:p>
            <a:r>
              <a:rPr lang="en-US" dirty="0" smtClean="0"/>
              <a:t>Hudson River crash 2009</a:t>
            </a:r>
            <a:endParaRPr lang="en-US" dirty="0"/>
          </a:p>
        </p:txBody>
      </p:sp>
    </p:spTree>
    <p:extLst>
      <p:ext uri="{BB962C8B-B14F-4D97-AF65-F5344CB8AC3E}">
        <p14:creationId xmlns:p14="http://schemas.microsoft.com/office/powerpoint/2010/main" val="3380057545"/>
      </p:ext>
    </p:extLst>
  </p:cSld>
  <p:clrMapOvr>
    <a:masterClrMapping/>
  </p:clrMapOvr>
  <mc:AlternateContent xmlns:mc="http://schemas.openxmlformats.org/markup-compatibility/2006" xmlns:p14="http://schemas.microsoft.com/office/powerpoint/2010/main">
    <mc:Choice Requires="p14">
      <p:transition spd="med" p14:dur="700" advTm="3656">
        <p:fade/>
      </p:transition>
    </mc:Choice>
    <mc:Fallback xmlns="">
      <p:transition spd="med" advTm="3656">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Learned</a:t>
            </a:r>
            <a:endParaRPr lang="en-US" dirty="0"/>
          </a:p>
        </p:txBody>
      </p:sp>
      <p:sp>
        <p:nvSpPr>
          <p:cNvPr id="3" name="Content Placeholder 2"/>
          <p:cNvSpPr>
            <a:spLocks noGrp="1"/>
          </p:cNvSpPr>
          <p:nvPr>
            <p:ph idx="1"/>
          </p:nvPr>
        </p:nvSpPr>
        <p:spPr/>
        <p:txBody>
          <a:bodyPr/>
          <a:lstStyle/>
          <a:p>
            <a:r>
              <a:rPr lang="en-US" dirty="0" smtClean="0"/>
              <a:t>Users were </a:t>
            </a:r>
            <a:r>
              <a:rPr lang="en-US" dirty="0" smtClean="0">
                <a:solidFill>
                  <a:schemeClr val="accent2"/>
                </a:solidFill>
              </a:rPr>
              <a:t>overwhelmed by interaction and exploring </a:t>
            </a:r>
            <a:r>
              <a:rPr lang="en-US" dirty="0" smtClean="0"/>
              <a:t>capabilities</a:t>
            </a:r>
          </a:p>
          <a:p>
            <a:r>
              <a:rPr lang="en-US" dirty="0" smtClean="0"/>
              <a:t>Experts requested to </a:t>
            </a:r>
            <a:r>
              <a:rPr lang="en-US" dirty="0" smtClean="0">
                <a:solidFill>
                  <a:schemeClr val="accent2"/>
                </a:solidFill>
              </a:rPr>
              <a:t>reduce interactivity and free exploration</a:t>
            </a:r>
          </a:p>
          <a:p>
            <a:r>
              <a:rPr lang="en-US" dirty="0" smtClean="0"/>
              <a:t>Users need some time to get mastered with the tools.</a:t>
            </a:r>
          </a:p>
          <a:p>
            <a:r>
              <a:rPr lang="en-US" dirty="0" smtClean="0"/>
              <a:t>Need to </a:t>
            </a:r>
            <a:r>
              <a:rPr lang="en-US" dirty="0" smtClean="0">
                <a:solidFill>
                  <a:schemeClr val="accent2"/>
                </a:solidFill>
              </a:rPr>
              <a:t>rely on simplified and fast indicators </a:t>
            </a:r>
          </a:p>
          <a:p>
            <a:r>
              <a:rPr lang="en-US" dirty="0" smtClean="0"/>
              <a:t>Need for </a:t>
            </a:r>
            <a:r>
              <a:rPr lang="en-US" dirty="0" smtClean="0">
                <a:solidFill>
                  <a:schemeClr val="accent2"/>
                </a:solidFill>
              </a:rPr>
              <a:t>plain </a:t>
            </a:r>
            <a:r>
              <a:rPr lang="en-US" dirty="0">
                <a:solidFill>
                  <a:schemeClr val="accent2"/>
                </a:solidFill>
              </a:rPr>
              <a:t>situation monitoring </a:t>
            </a:r>
            <a:r>
              <a:rPr lang="en-US" dirty="0"/>
              <a:t>and </a:t>
            </a:r>
            <a:r>
              <a:rPr lang="en-US" dirty="0" smtClean="0"/>
              <a:t>thorough </a:t>
            </a:r>
            <a:r>
              <a:rPr lang="en-US" dirty="0"/>
              <a:t>crisis </a:t>
            </a:r>
            <a:r>
              <a:rPr lang="en-US" dirty="0" smtClean="0"/>
              <a:t>intelligence</a:t>
            </a:r>
          </a:p>
        </p:txBody>
      </p:sp>
    </p:spTree>
    <p:extLst>
      <p:ext uri="{BB962C8B-B14F-4D97-AF65-F5344CB8AC3E}">
        <p14:creationId xmlns:p14="http://schemas.microsoft.com/office/powerpoint/2010/main" val="67018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735" y="2522862"/>
            <a:ext cx="10972800" cy="1219200"/>
          </a:xfrm>
        </p:spPr>
        <p:txBody>
          <a:bodyPr/>
          <a:lstStyle/>
          <a:p>
            <a:r>
              <a:rPr lang="en-US" dirty="0" smtClean="0"/>
              <a:t>Phase-2 Adapted Approach</a:t>
            </a:r>
            <a:endParaRPr lang="en-US" dirty="0"/>
          </a:p>
        </p:txBody>
      </p:sp>
    </p:spTree>
    <p:extLst>
      <p:ext uri="{BB962C8B-B14F-4D97-AF65-F5344CB8AC3E}">
        <p14:creationId xmlns:p14="http://schemas.microsoft.com/office/powerpoint/2010/main" val="355344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smtClean="0"/>
              <a:t>Digest</a:t>
            </a:r>
            <a:endParaRPr lang="en-US" dirty="0"/>
          </a:p>
        </p:txBody>
      </p:sp>
      <p:pic>
        <p:nvPicPr>
          <p:cNvPr id="4" name="Picture 3"/>
          <p:cNvPicPr>
            <a:picLocks noChangeAspect="1"/>
          </p:cNvPicPr>
          <p:nvPr/>
        </p:nvPicPr>
        <p:blipFill>
          <a:blip r:embed="rId3"/>
          <a:stretch>
            <a:fillRect/>
          </a:stretch>
        </p:blipFill>
        <p:spPr>
          <a:xfrm>
            <a:off x="2400701" y="1219200"/>
            <a:ext cx="7135289" cy="5489326"/>
          </a:xfrm>
          <a:prstGeom prst="rect">
            <a:avLst/>
          </a:prstGeom>
        </p:spPr>
      </p:pic>
      <p:pic>
        <p:nvPicPr>
          <p:cNvPr id="5" name="Picture 4"/>
          <p:cNvPicPr>
            <a:picLocks noChangeAspect="1"/>
          </p:cNvPicPr>
          <p:nvPr/>
        </p:nvPicPr>
        <p:blipFill>
          <a:blip r:embed="rId4"/>
          <a:stretch>
            <a:fillRect/>
          </a:stretch>
        </p:blipFill>
        <p:spPr>
          <a:xfrm>
            <a:off x="2540192" y="1219200"/>
            <a:ext cx="7452107" cy="5622954"/>
          </a:xfrm>
          <a:prstGeom prst="rect">
            <a:avLst/>
          </a:prstGeom>
        </p:spPr>
      </p:pic>
    </p:spTree>
    <p:extLst>
      <p:ext uri="{BB962C8B-B14F-4D97-AF65-F5344CB8AC3E}">
        <p14:creationId xmlns:p14="http://schemas.microsoft.com/office/powerpoint/2010/main" val="11375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ScatterBlogs</a:t>
            </a:r>
            <a:endParaRPr lang="en-US" dirty="0"/>
          </a:p>
        </p:txBody>
      </p:sp>
      <p:pic>
        <p:nvPicPr>
          <p:cNvPr id="83970" name="Picture 2" descr="Image result for scatterblogs2 real-time monitoring of microblog messages through user-guided fil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05" y="1434788"/>
            <a:ext cx="11582400" cy="485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92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smtClean="0"/>
              <a:t>Digest</a:t>
            </a:r>
            <a:endParaRPr lang="en-US" dirty="0"/>
          </a:p>
        </p:txBody>
      </p:sp>
      <p:pic>
        <p:nvPicPr>
          <p:cNvPr id="4" name="Picture 3"/>
          <p:cNvPicPr>
            <a:picLocks noChangeAspect="1"/>
          </p:cNvPicPr>
          <p:nvPr/>
        </p:nvPicPr>
        <p:blipFill>
          <a:blip r:embed="rId3"/>
          <a:stretch>
            <a:fillRect/>
          </a:stretch>
        </p:blipFill>
        <p:spPr>
          <a:xfrm>
            <a:off x="2400701" y="1219200"/>
            <a:ext cx="7135289" cy="5489326"/>
          </a:xfrm>
          <a:prstGeom prst="rect">
            <a:avLst/>
          </a:prstGeom>
        </p:spPr>
      </p:pic>
      <p:pic>
        <p:nvPicPr>
          <p:cNvPr id="5" name="Picture 4"/>
          <p:cNvPicPr>
            <a:picLocks noChangeAspect="1"/>
          </p:cNvPicPr>
          <p:nvPr/>
        </p:nvPicPr>
        <p:blipFill>
          <a:blip r:embed="rId4"/>
          <a:stretch>
            <a:fillRect/>
          </a:stretch>
        </p:blipFill>
        <p:spPr>
          <a:xfrm>
            <a:off x="2540192" y="1219200"/>
            <a:ext cx="7452107" cy="5622954"/>
          </a:xfrm>
          <a:prstGeom prst="rect">
            <a:avLst/>
          </a:prstGeom>
        </p:spPr>
      </p:pic>
    </p:spTree>
    <p:extLst>
      <p:ext uri="{BB962C8B-B14F-4D97-AF65-F5344CB8AC3E}">
        <p14:creationId xmlns:p14="http://schemas.microsoft.com/office/powerpoint/2010/main" val="256382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smtClean="0"/>
              <a:t>Digest</a:t>
            </a:r>
            <a:endParaRPr lang="en-US" dirty="0"/>
          </a:p>
        </p:txBody>
      </p:sp>
      <p:pic>
        <p:nvPicPr>
          <p:cNvPr id="4" name="Picture 3"/>
          <p:cNvPicPr>
            <a:picLocks noChangeAspect="1"/>
          </p:cNvPicPr>
          <p:nvPr/>
        </p:nvPicPr>
        <p:blipFill>
          <a:blip r:embed="rId3"/>
          <a:stretch>
            <a:fillRect/>
          </a:stretch>
        </p:blipFill>
        <p:spPr>
          <a:xfrm>
            <a:off x="2400701" y="1219200"/>
            <a:ext cx="7135289" cy="5489326"/>
          </a:xfrm>
          <a:prstGeom prst="rect">
            <a:avLst/>
          </a:prstGeom>
        </p:spPr>
      </p:pic>
      <p:pic>
        <p:nvPicPr>
          <p:cNvPr id="6" name="Picture 5"/>
          <p:cNvPicPr>
            <a:picLocks noChangeAspect="1"/>
          </p:cNvPicPr>
          <p:nvPr/>
        </p:nvPicPr>
        <p:blipFill>
          <a:blip r:embed="rId4"/>
          <a:stretch>
            <a:fillRect/>
          </a:stretch>
        </p:blipFill>
        <p:spPr>
          <a:xfrm>
            <a:off x="2540192" y="1219200"/>
            <a:ext cx="7452107" cy="5622954"/>
          </a:xfrm>
          <a:prstGeom prst="rect">
            <a:avLst/>
          </a:prstGeom>
        </p:spPr>
      </p:pic>
      <p:sp>
        <p:nvSpPr>
          <p:cNvPr id="5" name="Line Callout 1 (Accent Bar) 4"/>
          <p:cNvSpPr/>
          <p:nvPr/>
        </p:nvSpPr>
        <p:spPr>
          <a:xfrm>
            <a:off x="10332897" y="359885"/>
            <a:ext cx="1811363" cy="859315"/>
          </a:xfrm>
          <a:prstGeom prst="accentCallout1">
            <a:avLst>
              <a:gd name="adj1" fmla="val 46511"/>
              <a:gd name="adj2" fmla="val -8539"/>
              <a:gd name="adj3" fmla="val 164828"/>
              <a:gd name="adj4" fmla="val -228556"/>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smtClean="0"/>
              <a:t>a. Time Frame</a:t>
            </a:r>
            <a:endParaRPr lang="en-US" dirty="0"/>
          </a:p>
        </p:txBody>
      </p:sp>
    </p:spTree>
    <p:extLst>
      <p:ext uri="{BB962C8B-B14F-4D97-AF65-F5344CB8AC3E}">
        <p14:creationId xmlns:p14="http://schemas.microsoft.com/office/powerpoint/2010/main" val="228829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smtClean="0"/>
              <a:t>Digest</a:t>
            </a:r>
            <a:endParaRPr lang="en-US" dirty="0"/>
          </a:p>
        </p:txBody>
      </p:sp>
      <p:pic>
        <p:nvPicPr>
          <p:cNvPr id="4" name="Picture 3"/>
          <p:cNvPicPr>
            <a:picLocks noChangeAspect="1"/>
          </p:cNvPicPr>
          <p:nvPr/>
        </p:nvPicPr>
        <p:blipFill>
          <a:blip r:embed="rId3"/>
          <a:stretch>
            <a:fillRect/>
          </a:stretch>
        </p:blipFill>
        <p:spPr>
          <a:xfrm>
            <a:off x="2400701" y="1219200"/>
            <a:ext cx="7135289" cy="5489326"/>
          </a:xfrm>
          <a:prstGeom prst="rect">
            <a:avLst/>
          </a:prstGeom>
        </p:spPr>
      </p:pic>
      <p:pic>
        <p:nvPicPr>
          <p:cNvPr id="6" name="Picture 5"/>
          <p:cNvPicPr>
            <a:picLocks noChangeAspect="1"/>
          </p:cNvPicPr>
          <p:nvPr/>
        </p:nvPicPr>
        <p:blipFill>
          <a:blip r:embed="rId4"/>
          <a:stretch>
            <a:fillRect/>
          </a:stretch>
        </p:blipFill>
        <p:spPr>
          <a:xfrm>
            <a:off x="2540192" y="1219200"/>
            <a:ext cx="7452107" cy="5622954"/>
          </a:xfrm>
          <a:prstGeom prst="rect">
            <a:avLst/>
          </a:prstGeom>
        </p:spPr>
      </p:pic>
      <p:sp>
        <p:nvSpPr>
          <p:cNvPr id="5" name="Line Callout 1 (Accent Bar) 4"/>
          <p:cNvSpPr/>
          <p:nvPr/>
        </p:nvSpPr>
        <p:spPr>
          <a:xfrm>
            <a:off x="9234445" y="150564"/>
            <a:ext cx="2696822" cy="962140"/>
          </a:xfrm>
          <a:prstGeom prst="accentCallout1">
            <a:avLst>
              <a:gd name="adj1" fmla="val 46511"/>
              <a:gd name="adj2" fmla="val -8539"/>
              <a:gd name="adj3" fmla="val 112218"/>
              <a:gd name="adj4" fmla="val -21531"/>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smtClean="0"/>
              <a:t>b. Events highlighted in map</a:t>
            </a:r>
            <a:endParaRPr lang="en-US" dirty="0"/>
          </a:p>
        </p:txBody>
      </p:sp>
    </p:spTree>
    <p:extLst>
      <p:ext uri="{BB962C8B-B14F-4D97-AF65-F5344CB8AC3E}">
        <p14:creationId xmlns:p14="http://schemas.microsoft.com/office/powerpoint/2010/main" val="9123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smtClean="0"/>
              <a:t>Digest</a:t>
            </a:r>
            <a:endParaRPr lang="en-US" dirty="0"/>
          </a:p>
        </p:txBody>
      </p:sp>
      <p:pic>
        <p:nvPicPr>
          <p:cNvPr id="4" name="Picture 3"/>
          <p:cNvPicPr>
            <a:picLocks noChangeAspect="1"/>
          </p:cNvPicPr>
          <p:nvPr/>
        </p:nvPicPr>
        <p:blipFill>
          <a:blip r:embed="rId3"/>
          <a:stretch>
            <a:fillRect/>
          </a:stretch>
        </p:blipFill>
        <p:spPr>
          <a:xfrm>
            <a:off x="2400701" y="1219200"/>
            <a:ext cx="7135289" cy="5489326"/>
          </a:xfrm>
          <a:prstGeom prst="rect">
            <a:avLst/>
          </a:prstGeom>
        </p:spPr>
      </p:pic>
      <p:sp>
        <p:nvSpPr>
          <p:cNvPr id="5" name="Line Callout 1 (Accent Bar) 4"/>
          <p:cNvSpPr/>
          <p:nvPr/>
        </p:nvSpPr>
        <p:spPr>
          <a:xfrm>
            <a:off x="143218" y="2612460"/>
            <a:ext cx="2016086" cy="1111241"/>
          </a:xfrm>
          <a:prstGeom prst="accentCallout1">
            <a:avLst>
              <a:gd name="adj1" fmla="val 51922"/>
              <a:gd name="adj2" fmla="val 105374"/>
              <a:gd name="adj3" fmla="val 51960"/>
              <a:gd name="adj4" fmla="val 119683"/>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smtClean="0"/>
              <a:t>c. Select tags to get detail  digest of the topics</a:t>
            </a:r>
            <a:endParaRPr lang="en-US" dirty="0"/>
          </a:p>
        </p:txBody>
      </p:sp>
      <p:pic>
        <p:nvPicPr>
          <p:cNvPr id="6" name="Picture 5"/>
          <p:cNvPicPr>
            <a:picLocks noChangeAspect="1"/>
          </p:cNvPicPr>
          <p:nvPr/>
        </p:nvPicPr>
        <p:blipFill>
          <a:blip r:embed="rId4"/>
          <a:stretch>
            <a:fillRect/>
          </a:stretch>
        </p:blipFill>
        <p:spPr>
          <a:xfrm>
            <a:off x="2540192" y="1219200"/>
            <a:ext cx="7452107" cy="5622954"/>
          </a:xfrm>
          <a:prstGeom prst="rect">
            <a:avLst/>
          </a:prstGeom>
        </p:spPr>
      </p:pic>
    </p:spTree>
    <p:extLst>
      <p:ext uri="{BB962C8B-B14F-4D97-AF65-F5344CB8AC3E}">
        <p14:creationId xmlns:p14="http://schemas.microsoft.com/office/powerpoint/2010/main" val="81230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smtClean="0"/>
              <a:t>Digest</a:t>
            </a:r>
            <a:endParaRPr lang="en-US" dirty="0"/>
          </a:p>
        </p:txBody>
      </p:sp>
      <p:pic>
        <p:nvPicPr>
          <p:cNvPr id="4" name="Picture 3"/>
          <p:cNvPicPr>
            <a:picLocks noChangeAspect="1"/>
          </p:cNvPicPr>
          <p:nvPr/>
        </p:nvPicPr>
        <p:blipFill>
          <a:blip r:embed="rId3"/>
          <a:stretch>
            <a:fillRect/>
          </a:stretch>
        </p:blipFill>
        <p:spPr>
          <a:xfrm>
            <a:off x="2400701" y="1219200"/>
            <a:ext cx="7135289" cy="5489326"/>
          </a:xfrm>
          <a:prstGeom prst="rect">
            <a:avLst/>
          </a:prstGeom>
        </p:spPr>
      </p:pic>
      <p:sp>
        <p:nvSpPr>
          <p:cNvPr id="5" name="Line Callout 1 (Accent Bar) 4"/>
          <p:cNvSpPr/>
          <p:nvPr/>
        </p:nvSpPr>
        <p:spPr>
          <a:xfrm>
            <a:off x="143218" y="3747199"/>
            <a:ext cx="1784734" cy="824802"/>
          </a:xfrm>
          <a:prstGeom prst="accentCallout1">
            <a:avLst>
              <a:gd name="adj1" fmla="val 51922"/>
              <a:gd name="adj2" fmla="val 105374"/>
              <a:gd name="adj3" fmla="val 50624"/>
              <a:gd name="adj4" fmla="val 134498"/>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smtClean="0"/>
              <a:t>d. Images</a:t>
            </a:r>
            <a:endParaRPr lang="en-US" dirty="0"/>
          </a:p>
        </p:txBody>
      </p:sp>
      <p:pic>
        <p:nvPicPr>
          <p:cNvPr id="6" name="Picture 5"/>
          <p:cNvPicPr>
            <a:picLocks noChangeAspect="1"/>
          </p:cNvPicPr>
          <p:nvPr/>
        </p:nvPicPr>
        <p:blipFill>
          <a:blip r:embed="rId4"/>
          <a:stretch>
            <a:fillRect/>
          </a:stretch>
        </p:blipFill>
        <p:spPr>
          <a:xfrm>
            <a:off x="2540192" y="1219200"/>
            <a:ext cx="7452107" cy="5622954"/>
          </a:xfrm>
          <a:prstGeom prst="rect">
            <a:avLst/>
          </a:prstGeom>
        </p:spPr>
      </p:pic>
    </p:spTree>
    <p:extLst>
      <p:ext uri="{BB962C8B-B14F-4D97-AF65-F5344CB8AC3E}">
        <p14:creationId xmlns:p14="http://schemas.microsoft.com/office/powerpoint/2010/main" val="90504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smtClean="0"/>
              <a:t>Digest</a:t>
            </a:r>
            <a:endParaRPr lang="en-US" dirty="0"/>
          </a:p>
        </p:txBody>
      </p:sp>
      <p:sp>
        <p:nvSpPr>
          <p:cNvPr id="5" name="Line Callout 1 (Accent Bar) 4"/>
          <p:cNvSpPr/>
          <p:nvPr/>
        </p:nvSpPr>
        <p:spPr>
          <a:xfrm>
            <a:off x="110166" y="5642100"/>
            <a:ext cx="1905919" cy="824802"/>
          </a:xfrm>
          <a:prstGeom prst="accentCallout1">
            <a:avLst>
              <a:gd name="adj1" fmla="val 53258"/>
              <a:gd name="adj2" fmla="val 106414"/>
              <a:gd name="adj3" fmla="val 50624"/>
              <a:gd name="adj4" fmla="val 127401"/>
            </a:avLst>
          </a:prstGeom>
          <a:solidFill>
            <a:srgbClr val="00B0F0"/>
          </a:solidFill>
          <a:ln w="50800">
            <a:solidFill>
              <a:srgbClr val="0070C0"/>
            </a:solidFill>
            <a:headEnd type="none"/>
            <a:tailEnd type="triangle"/>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e</a:t>
            </a:r>
            <a:r>
              <a:rPr lang="en-US" dirty="0"/>
              <a:t>.</a:t>
            </a:r>
            <a:r>
              <a:rPr lang="en-US" dirty="0" smtClean="0"/>
              <a:t> Messages related to event</a:t>
            </a:r>
            <a:endParaRPr lang="en-US" dirty="0"/>
          </a:p>
        </p:txBody>
      </p:sp>
      <p:pic>
        <p:nvPicPr>
          <p:cNvPr id="10" name="Picture 9"/>
          <p:cNvPicPr>
            <a:picLocks noChangeAspect="1"/>
          </p:cNvPicPr>
          <p:nvPr/>
        </p:nvPicPr>
        <p:blipFill>
          <a:blip r:embed="rId3"/>
          <a:stretch>
            <a:fillRect/>
          </a:stretch>
        </p:blipFill>
        <p:spPr>
          <a:xfrm>
            <a:off x="2540192" y="1208183"/>
            <a:ext cx="7452107" cy="5622954"/>
          </a:xfrm>
          <a:prstGeom prst="rect">
            <a:avLst/>
          </a:prstGeom>
        </p:spPr>
      </p:pic>
    </p:spTree>
    <p:extLst>
      <p:ext uri="{BB962C8B-B14F-4D97-AF65-F5344CB8AC3E}">
        <p14:creationId xmlns:p14="http://schemas.microsoft.com/office/powerpoint/2010/main" val="231755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descr="Image result for plane crash at hudson 2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244" y="1118203"/>
            <a:ext cx="7421136" cy="46876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95949" y="3468866"/>
            <a:ext cx="5248275" cy="2667000"/>
          </a:xfrm>
          <a:prstGeom prst="rect">
            <a:avLst/>
          </a:prstGeom>
        </p:spPr>
      </p:pic>
      <p:sp>
        <p:nvSpPr>
          <p:cNvPr id="12" name="Rectangle 11"/>
          <p:cNvSpPr/>
          <p:nvPr/>
        </p:nvSpPr>
        <p:spPr>
          <a:xfrm>
            <a:off x="5221960" y="6488668"/>
            <a:ext cx="2657229" cy="369332"/>
          </a:xfrm>
          <a:prstGeom prst="rect">
            <a:avLst/>
          </a:prstGeom>
        </p:spPr>
        <p:txBody>
          <a:bodyPr wrap="square">
            <a:spAutoFit/>
          </a:bodyPr>
          <a:lstStyle/>
          <a:p>
            <a:r>
              <a:rPr lang="en-US" b="1" dirty="0" smtClean="0">
                <a:latin typeface="Times New Roman" panose="02020603050405020304" pitchFamily="18" charset="0"/>
              </a:rPr>
              <a:t>Image Source: CNN</a:t>
            </a:r>
            <a:endParaRPr lang="en-US" dirty="0"/>
          </a:p>
        </p:txBody>
      </p:sp>
      <p:sp>
        <p:nvSpPr>
          <p:cNvPr id="13" name="Title 1"/>
          <p:cNvSpPr>
            <a:spLocks noGrp="1"/>
          </p:cNvSpPr>
          <p:nvPr>
            <p:ph type="title"/>
          </p:nvPr>
        </p:nvSpPr>
        <p:spPr>
          <a:xfrm>
            <a:off x="396607" y="434777"/>
            <a:ext cx="10780522" cy="552989"/>
          </a:xfrm>
        </p:spPr>
        <p:txBody>
          <a:bodyPr/>
          <a:lstStyle/>
          <a:p>
            <a:r>
              <a:rPr lang="en-US" dirty="0" smtClean="0"/>
              <a:t>Hudson River crash 2009</a:t>
            </a:r>
            <a:endParaRPr lang="en-US" dirty="0"/>
          </a:p>
        </p:txBody>
      </p:sp>
      <p:pic>
        <p:nvPicPr>
          <p:cNvPr id="9" name="Picture 8"/>
          <p:cNvPicPr>
            <a:picLocks noChangeAspect="1"/>
          </p:cNvPicPr>
          <p:nvPr/>
        </p:nvPicPr>
        <p:blipFill>
          <a:blip r:embed="rId5"/>
          <a:stretch>
            <a:fillRect/>
          </a:stretch>
        </p:blipFill>
        <p:spPr>
          <a:xfrm>
            <a:off x="7996136" y="1118203"/>
            <a:ext cx="3505207" cy="1738261"/>
          </a:xfrm>
          <a:prstGeom prst="rect">
            <a:avLst/>
          </a:prstGeom>
        </p:spPr>
      </p:pic>
    </p:spTree>
    <p:extLst>
      <p:ext uri="{BB962C8B-B14F-4D97-AF65-F5344CB8AC3E}">
        <p14:creationId xmlns:p14="http://schemas.microsoft.com/office/powerpoint/2010/main" val="3690478412"/>
      </p:ext>
    </p:extLst>
  </p:cSld>
  <p:clrMapOvr>
    <a:masterClrMapping/>
  </p:clrMapOvr>
  <mc:AlternateContent xmlns:mc="http://schemas.openxmlformats.org/markup-compatibility/2006" xmlns:p14="http://schemas.microsoft.com/office/powerpoint/2010/main">
    <mc:Choice Requires="p14">
      <p:transition spd="med" p14:dur="700" advTm="3656">
        <p:fade/>
      </p:transition>
    </mc:Choice>
    <mc:Fallback xmlns="">
      <p:transition spd="med" advTm="3656">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a:t>
            </a:r>
            <a:r>
              <a:rPr lang="en-US" dirty="0" smtClean="0"/>
              <a:t>Digest-Major changes</a:t>
            </a:r>
            <a:endParaRPr lang="en-US" dirty="0"/>
          </a:p>
        </p:txBody>
      </p:sp>
      <p:sp>
        <p:nvSpPr>
          <p:cNvPr id="3" name="Content Placeholder 2"/>
          <p:cNvSpPr>
            <a:spLocks noGrp="1"/>
          </p:cNvSpPr>
          <p:nvPr>
            <p:ph idx="1"/>
          </p:nvPr>
        </p:nvSpPr>
        <p:spPr/>
        <p:txBody>
          <a:bodyPr/>
          <a:lstStyle/>
          <a:p>
            <a:r>
              <a:rPr lang="en-US" dirty="0" smtClean="0"/>
              <a:t>Focuses on notion of events.</a:t>
            </a:r>
          </a:p>
          <a:p>
            <a:r>
              <a:rPr lang="en-US" dirty="0" smtClean="0"/>
              <a:t>Combines </a:t>
            </a:r>
            <a:r>
              <a:rPr lang="en-US" dirty="0"/>
              <a:t>anomaly </a:t>
            </a:r>
            <a:r>
              <a:rPr lang="en-US" dirty="0" smtClean="0"/>
              <a:t>detection, relevance </a:t>
            </a:r>
            <a:r>
              <a:rPr lang="en-US" dirty="0"/>
              <a:t>weighting, and message </a:t>
            </a:r>
            <a:r>
              <a:rPr lang="en-US" dirty="0" smtClean="0"/>
              <a:t>classifiers.</a:t>
            </a:r>
          </a:p>
          <a:p>
            <a:r>
              <a:rPr lang="en-US" dirty="0" smtClean="0">
                <a:solidFill>
                  <a:schemeClr val="accent2"/>
                </a:solidFill>
              </a:rPr>
              <a:t>Hides </a:t>
            </a:r>
            <a:r>
              <a:rPr lang="en-US" dirty="0">
                <a:solidFill>
                  <a:schemeClr val="accent2"/>
                </a:solidFill>
              </a:rPr>
              <a:t>all information with low probability </a:t>
            </a:r>
            <a:r>
              <a:rPr lang="en-US" dirty="0"/>
              <a:t>of being related to any significant event. </a:t>
            </a:r>
            <a:endParaRPr lang="en-US" dirty="0" smtClean="0"/>
          </a:p>
          <a:p>
            <a:r>
              <a:rPr lang="en-US" dirty="0" smtClean="0">
                <a:solidFill>
                  <a:schemeClr val="accent2"/>
                </a:solidFill>
              </a:rPr>
              <a:t>Implements</a:t>
            </a:r>
            <a:r>
              <a:rPr lang="en-US" dirty="0" smtClean="0"/>
              <a:t> </a:t>
            </a:r>
            <a:r>
              <a:rPr lang="en-US" dirty="0"/>
              <a:t>a </a:t>
            </a:r>
            <a:r>
              <a:rPr lang="en-US" dirty="0">
                <a:solidFill>
                  <a:schemeClr val="accent2"/>
                </a:solidFill>
              </a:rPr>
              <a:t>metric to quantify the credibility of Twitter users </a:t>
            </a:r>
            <a:r>
              <a:rPr lang="en-US" dirty="0"/>
              <a:t>and </a:t>
            </a:r>
            <a:r>
              <a:rPr lang="en-US" dirty="0" smtClean="0"/>
              <a:t>messages.</a:t>
            </a:r>
          </a:p>
        </p:txBody>
      </p:sp>
    </p:spTree>
    <p:extLst>
      <p:ext uri="{BB962C8B-B14F-4D97-AF65-F5344CB8AC3E}">
        <p14:creationId xmlns:p14="http://schemas.microsoft.com/office/powerpoint/2010/main" val="344993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Detection in Event Digest</a:t>
            </a:r>
            <a:endParaRPr lang="en-US" dirty="0"/>
          </a:p>
        </p:txBody>
      </p:sp>
      <p:pic>
        <p:nvPicPr>
          <p:cNvPr id="4" name="Picture 3"/>
          <p:cNvPicPr>
            <a:picLocks noChangeAspect="1"/>
          </p:cNvPicPr>
          <p:nvPr/>
        </p:nvPicPr>
        <p:blipFill>
          <a:blip r:embed="rId3"/>
          <a:stretch>
            <a:fillRect/>
          </a:stretch>
        </p:blipFill>
        <p:spPr>
          <a:xfrm>
            <a:off x="3776801" y="1219200"/>
            <a:ext cx="7452107" cy="5622954"/>
          </a:xfrm>
          <a:prstGeom prst="rect">
            <a:avLst/>
          </a:prstGeom>
        </p:spPr>
      </p:pic>
      <p:sp>
        <p:nvSpPr>
          <p:cNvPr id="7" name="Content Placeholder 3"/>
          <p:cNvSpPr txBox="1">
            <a:spLocks/>
          </p:cNvSpPr>
          <p:nvPr/>
        </p:nvSpPr>
        <p:spPr>
          <a:xfrm>
            <a:off x="1027288" y="1219200"/>
            <a:ext cx="6434667" cy="562295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8" name="TextBox 7"/>
          <p:cNvSpPr txBox="1"/>
          <p:nvPr/>
        </p:nvSpPr>
        <p:spPr>
          <a:xfrm>
            <a:off x="1512711" y="1840089"/>
            <a:ext cx="5520267" cy="347787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smtClean="0"/>
              <a:t>After selecting time frame and zooming to map area user is presented with top 10 events as a tag map</a:t>
            </a:r>
          </a:p>
          <a:p>
            <a:pPr marL="285750" indent="-285750">
              <a:buFont typeface="Arial" panose="020B0604020202020204" pitchFamily="34" charset="0"/>
              <a:buChar char="•"/>
            </a:pPr>
            <a:r>
              <a:rPr lang="en-US" sz="2000" dirty="0" smtClean="0"/>
              <a:t>System checks automatically whether these tags are related to any classifiers in library</a:t>
            </a:r>
          </a:p>
          <a:p>
            <a:pPr marL="285750" indent="-285750">
              <a:buFont typeface="Arial" panose="020B0604020202020204" pitchFamily="34" charset="0"/>
              <a:buChar char="•"/>
            </a:pPr>
            <a:r>
              <a:rPr lang="en-US" sz="2000" dirty="0" smtClean="0"/>
              <a:t>If any tags messages matches to classifier, more such event related messages are searched .</a:t>
            </a:r>
          </a:p>
          <a:p>
            <a:pPr marL="285750" indent="-285750">
              <a:buFont typeface="Arial" panose="020B0604020202020204" pitchFamily="34" charset="0"/>
              <a:buChar char="•"/>
            </a:pPr>
            <a:r>
              <a:rPr lang="en-US" sz="2000" dirty="0" smtClean="0"/>
              <a:t>Upon clicking the tag all tag related messages are shown</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41708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467" y="158044"/>
            <a:ext cx="10972800" cy="1219200"/>
          </a:xfrm>
        </p:spPr>
        <p:txBody>
          <a:bodyPr/>
          <a:lstStyle/>
          <a:p>
            <a:r>
              <a:rPr lang="en-US" dirty="0" smtClean="0"/>
              <a:t>Relevant Media Display in Event Digest</a:t>
            </a:r>
            <a:endParaRPr lang="en-US" dirty="0"/>
          </a:p>
        </p:txBody>
      </p:sp>
      <p:pic>
        <p:nvPicPr>
          <p:cNvPr id="4" name="Picture 3"/>
          <p:cNvPicPr>
            <a:picLocks noChangeAspect="1"/>
          </p:cNvPicPr>
          <p:nvPr/>
        </p:nvPicPr>
        <p:blipFill>
          <a:blip r:embed="rId3"/>
          <a:stretch>
            <a:fillRect/>
          </a:stretch>
        </p:blipFill>
        <p:spPr>
          <a:xfrm>
            <a:off x="8573259" y="1235046"/>
            <a:ext cx="7452107" cy="5622954"/>
          </a:xfrm>
          <a:prstGeom prst="rect">
            <a:avLst/>
          </a:prstGeom>
        </p:spPr>
      </p:pic>
      <p:sp>
        <p:nvSpPr>
          <p:cNvPr id="6" name="Content Placeholder 3"/>
          <p:cNvSpPr txBox="1">
            <a:spLocks/>
          </p:cNvSpPr>
          <p:nvPr/>
        </p:nvSpPr>
        <p:spPr>
          <a:xfrm>
            <a:off x="12231219" y="1235046"/>
            <a:ext cx="6434667" cy="562295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9" name="Content Placeholder 2"/>
          <p:cNvSpPr>
            <a:spLocks noGrp="1"/>
          </p:cNvSpPr>
          <p:nvPr>
            <p:ph idx="1"/>
          </p:nvPr>
        </p:nvSpPr>
        <p:spPr>
          <a:xfrm>
            <a:off x="609600" y="1600201"/>
            <a:ext cx="7518400" cy="4525963"/>
          </a:xfrm>
        </p:spPr>
        <p:txBody>
          <a:bodyPr/>
          <a:lstStyle/>
          <a:p>
            <a:r>
              <a:rPr lang="en-US" dirty="0" smtClean="0"/>
              <a:t>Medias are aggregated using </a:t>
            </a:r>
            <a:r>
              <a:rPr lang="en-US" dirty="0" err="1" smtClean="0"/>
              <a:t>spatio</a:t>
            </a:r>
            <a:r>
              <a:rPr lang="en-US" dirty="0" smtClean="0"/>
              <a:t> temporal clustering approach</a:t>
            </a:r>
          </a:p>
        </p:txBody>
      </p:sp>
    </p:spTree>
    <p:extLst>
      <p:ext uri="{BB962C8B-B14F-4D97-AF65-F5344CB8AC3E}">
        <p14:creationId xmlns:p14="http://schemas.microsoft.com/office/powerpoint/2010/main" val="12908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0337"/>
            <a:ext cx="10972800" cy="1219200"/>
          </a:xfrm>
        </p:spPr>
        <p:txBody>
          <a:bodyPr/>
          <a:lstStyle/>
          <a:p>
            <a:r>
              <a:rPr lang="en-US" dirty="0" smtClean="0"/>
              <a:t>Significance Score in Event Digest</a:t>
            </a:r>
            <a:endParaRPr lang="en-US" dirty="0"/>
          </a:p>
        </p:txBody>
      </p:sp>
      <p:sp>
        <p:nvSpPr>
          <p:cNvPr id="3" name="Content Placeholder 2"/>
          <p:cNvSpPr>
            <a:spLocks noGrp="1"/>
          </p:cNvSpPr>
          <p:nvPr>
            <p:ph idx="1"/>
          </p:nvPr>
        </p:nvSpPr>
        <p:spPr>
          <a:xfrm>
            <a:off x="609600" y="1855654"/>
            <a:ext cx="5288097" cy="3930266"/>
          </a:xfrm>
        </p:spPr>
        <p:txBody>
          <a:bodyPr/>
          <a:lstStyle/>
          <a:p>
            <a:pPr algn="just"/>
            <a:r>
              <a:rPr lang="en-US" dirty="0" smtClean="0"/>
              <a:t>Calculated to find the trustworthiness or credibility of users and messages</a:t>
            </a:r>
          </a:p>
          <a:p>
            <a:pPr algn="just"/>
            <a:r>
              <a:rPr lang="en-US" dirty="0" smtClean="0"/>
              <a:t>60 relevant features to train the classifier</a:t>
            </a:r>
          </a:p>
          <a:p>
            <a:pPr algn="just"/>
            <a:r>
              <a:rPr lang="en-US" dirty="0" smtClean="0"/>
              <a:t>Important feature include number of status, followers, friends in network etc.</a:t>
            </a:r>
            <a:endParaRPr lang="en-US" dirty="0"/>
          </a:p>
        </p:txBody>
      </p:sp>
      <p:pic>
        <p:nvPicPr>
          <p:cNvPr id="4" name="Picture 3"/>
          <p:cNvPicPr>
            <a:picLocks noChangeAspect="1"/>
          </p:cNvPicPr>
          <p:nvPr/>
        </p:nvPicPr>
        <p:blipFill>
          <a:blip r:embed="rId3"/>
          <a:stretch>
            <a:fillRect/>
          </a:stretch>
        </p:blipFill>
        <p:spPr>
          <a:xfrm>
            <a:off x="6343650" y="1439537"/>
            <a:ext cx="5238750" cy="4762500"/>
          </a:xfrm>
          <a:prstGeom prst="rect">
            <a:avLst/>
          </a:prstGeom>
        </p:spPr>
      </p:pic>
    </p:spTree>
    <p:extLst>
      <p:ext uri="{BB962C8B-B14F-4D97-AF65-F5344CB8AC3E}">
        <p14:creationId xmlns:p14="http://schemas.microsoft.com/office/powerpoint/2010/main" val="367001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p:txBody>
          <a:bodyPr/>
          <a:lstStyle/>
          <a:p>
            <a:r>
              <a:rPr lang="en-US" dirty="0" smtClean="0"/>
              <a:t>Comparison between </a:t>
            </a:r>
            <a:r>
              <a:rPr lang="en-US" dirty="0" err="1" smtClean="0"/>
              <a:t>ScatterBlogs</a:t>
            </a:r>
            <a:r>
              <a:rPr lang="en-US" dirty="0" smtClean="0"/>
              <a:t> and Event Digest</a:t>
            </a:r>
          </a:p>
          <a:p>
            <a:r>
              <a:rPr lang="en-US" dirty="0" smtClean="0">
                <a:solidFill>
                  <a:schemeClr val="accent2"/>
                </a:solidFill>
              </a:rPr>
              <a:t>20 voluntary participants</a:t>
            </a:r>
            <a:r>
              <a:rPr lang="en-US" dirty="0" smtClean="0"/>
              <a:t>, each rewarded with 10 euros</a:t>
            </a:r>
          </a:p>
          <a:p>
            <a:r>
              <a:rPr lang="en-US" dirty="0" smtClean="0"/>
              <a:t>Same data and tasks as before</a:t>
            </a:r>
          </a:p>
          <a:p>
            <a:r>
              <a:rPr lang="en-US" dirty="0" smtClean="0">
                <a:solidFill>
                  <a:schemeClr val="accent2"/>
                </a:solidFill>
              </a:rPr>
              <a:t>2 groups </a:t>
            </a:r>
            <a:r>
              <a:rPr lang="en-US" dirty="0" smtClean="0"/>
              <a:t>(one for </a:t>
            </a:r>
            <a:r>
              <a:rPr lang="en-US" dirty="0" err="1"/>
              <a:t>ScatterBlogs</a:t>
            </a:r>
            <a:r>
              <a:rPr lang="en-US" dirty="0"/>
              <a:t> and </a:t>
            </a:r>
            <a:r>
              <a:rPr lang="en-US" dirty="0" smtClean="0"/>
              <a:t>one for Event Digest)</a:t>
            </a:r>
          </a:p>
          <a:p>
            <a:r>
              <a:rPr lang="en-US" dirty="0" smtClean="0">
                <a:solidFill>
                  <a:schemeClr val="accent2"/>
                </a:solidFill>
              </a:rPr>
              <a:t>1 hour session </a:t>
            </a:r>
            <a:r>
              <a:rPr lang="en-US" dirty="0" smtClean="0"/>
              <a:t>each</a:t>
            </a:r>
          </a:p>
          <a:p>
            <a:r>
              <a:rPr lang="en-US" dirty="0" smtClean="0"/>
              <a:t>Participants filled the questionnaire after completion of user study</a:t>
            </a:r>
          </a:p>
          <a:p>
            <a:endParaRPr lang="en-US" dirty="0"/>
          </a:p>
        </p:txBody>
      </p:sp>
    </p:spTree>
    <p:extLst>
      <p:ext uri="{BB962C8B-B14F-4D97-AF65-F5344CB8AC3E}">
        <p14:creationId xmlns:p14="http://schemas.microsoft.com/office/powerpoint/2010/main" val="81587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4" name="AutoShape 2" descr="Figure 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803734" y="2050973"/>
            <a:ext cx="11274425" cy="2419876"/>
          </a:xfrm>
          <a:prstGeom prst="rect">
            <a:avLst/>
          </a:prstGeom>
        </p:spPr>
      </p:pic>
    </p:spTree>
    <p:extLst>
      <p:ext uri="{BB962C8B-B14F-4D97-AF65-F5344CB8AC3E}">
        <p14:creationId xmlns:p14="http://schemas.microsoft.com/office/powerpoint/2010/main" val="34050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Questionnaire</a:t>
            </a:r>
            <a:endParaRPr lang="en-US" dirty="0"/>
          </a:p>
        </p:txBody>
      </p:sp>
      <p:pic>
        <p:nvPicPr>
          <p:cNvPr id="4" name="Picture 3"/>
          <p:cNvPicPr>
            <a:picLocks noChangeAspect="1"/>
          </p:cNvPicPr>
          <p:nvPr/>
        </p:nvPicPr>
        <p:blipFill>
          <a:blip r:embed="rId3"/>
          <a:stretch>
            <a:fillRect/>
          </a:stretch>
        </p:blipFill>
        <p:spPr>
          <a:xfrm>
            <a:off x="1067029" y="1987397"/>
            <a:ext cx="9559823" cy="3124430"/>
          </a:xfrm>
          <a:prstGeom prst="rect">
            <a:avLst/>
          </a:prstGeom>
        </p:spPr>
      </p:pic>
      <p:sp>
        <p:nvSpPr>
          <p:cNvPr id="5" name="Rectangle 4"/>
          <p:cNvSpPr/>
          <p:nvPr/>
        </p:nvSpPr>
        <p:spPr>
          <a:xfrm>
            <a:off x="2148289" y="5510692"/>
            <a:ext cx="8339769" cy="369332"/>
          </a:xfrm>
          <a:prstGeom prst="rect">
            <a:avLst/>
          </a:prstGeom>
        </p:spPr>
        <p:txBody>
          <a:bodyPr wrap="square">
            <a:spAutoFit/>
          </a:bodyPr>
          <a:lstStyle/>
          <a:p>
            <a:r>
              <a:rPr lang="en-US" dirty="0" smtClean="0"/>
              <a:t>Figure: </a:t>
            </a:r>
            <a:r>
              <a:rPr lang="en-US" dirty="0"/>
              <a:t>Result of Likert-style questions for </a:t>
            </a:r>
            <a:r>
              <a:rPr lang="en-US" i="1" dirty="0" err="1"/>
              <a:t>ScatterBlogs</a:t>
            </a:r>
            <a:r>
              <a:rPr lang="en-US" dirty="0"/>
              <a:t> &amp; </a:t>
            </a:r>
            <a:r>
              <a:rPr lang="en-US" i="1" dirty="0"/>
              <a:t>Event Digest</a:t>
            </a:r>
            <a:r>
              <a:rPr lang="en-US" dirty="0"/>
              <a:t>.</a:t>
            </a:r>
          </a:p>
        </p:txBody>
      </p:sp>
    </p:spTree>
    <p:extLst>
      <p:ext uri="{BB962C8B-B14F-4D97-AF65-F5344CB8AC3E}">
        <p14:creationId xmlns:p14="http://schemas.microsoft.com/office/powerpoint/2010/main" val="405606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3600" b="1" dirty="0" err="1"/>
              <a:t>ScatterBlogs</a:t>
            </a:r>
            <a:endParaRPr lang="en-US" sz="3600" b="1" dirty="0" smtClean="0"/>
          </a:p>
          <a:p>
            <a:pPr lvl="1"/>
            <a:r>
              <a:rPr lang="en-US" sz="2000" dirty="0" smtClean="0"/>
              <a:t>Users prefer crisis management systems to perform both </a:t>
            </a:r>
            <a:r>
              <a:rPr lang="en-US" sz="2000" dirty="0" smtClean="0">
                <a:solidFill>
                  <a:schemeClr val="accent2"/>
                </a:solidFill>
              </a:rPr>
              <a:t>simple </a:t>
            </a:r>
            <a:r>
              <a:rPr lang="en-US" sz="2000" dirty="0">
                <a:solidFill>
                  <a:schemeClr val="accent2"/>
                </a:solidFill>
              </a:rPr>
              <a:t>data monitoring and more in-depth crisis </a:t>
            </a:r>
            <a:r>
              <a:rPr lang="en-US" sz="2000" dirty="0" smtClean="0">
                <a:solidFill>
                  <a:schemeClr val="accent2"/>
                </a:solidFill>
              </a:rPr>
              <a:t>intelligence</a:t>
            </a:r>
          </a:p>
          <a:p>
            <a:pPr lvl="1"/>
            <a:r>
              <a:rPr lang="en-US" sz="2000" dirty="0" smtClean="0"/>
              <a:t>This preference depends </a:t>
            </a:r>
            <a:r>
              <a:rPr lang="en-US" sz="2000" dirty="0"/>
              <a:t>on the </a:t>
            </a:r>
            <a:r>
              <a:rPr lang="en-US" sz="2000" dirty="0" smtClean="0"/>
              <a:t>3 things</a:t>
            </a:r>
          </a:p>
          <a:p>
            <a:pPr lvl="2"/>
            <a:r>
              <a:rPr lang="en-US" sz="2000" dirty="0"/>
              <a:t>Tasks to be performed </a:t>
            </a:r>
          </a:p>
          <a:p>
            <a:pPr lvl="2"/>
            <a:r>
              <a:rPr lang="en-US" sz="2000" dirty="0"/>
              <a:t>The severity of situations, and </a:t>
            </a:r>
          </a:p>
          <a:p>
            <a:pPr lvl="2"/>
            <a:r>
              <a:rPr lang="en-US" sz="2000" dirty="0"/>
              <a:t>The analyst's field of expertise</a:t>
            </a:r>
            <a:r>
              <a:rPr lang="en-US" sz="2000" dirty="0" smtClean="0"/>
              <a:t>.</a:t>
            </a:r>
          </a:p>
          <a:p>
            <a:pPr lvl="1"/>
            <a:r>
              <a:rPr lang="en-US" sz="2000" dirty="0" err="1" smtClean="0">
                <a:solidFill>
                  <a:schemeClr val="accent2"/>
                </a:solidFill>
              </a:rPr>
              <a:t>ScatterBlogs</a:t>
            </a:r>
            <a:r>
              <a:rPr lang="en-US" sz="2000" dirty="0" smtClean="0">
                <a:solidFill>
                  <a:schemeClr val="accent2"/>
                </a:solidFill>
              </a:rPr>
              <a:t> was more demanding in terms of interaction</a:t>
            </a:r>
          </a:p>
        </p:txBody>
      </p:sp>
    </p:spTree>
    <p:extLst>
      <p:ext uri="{BB962C8B-B14F-4D97-AF65-F5344CB8AC3E}">
        <p14:creationId xmlns:p14="http://schemas.microsoft.com/office/powerpoint/2010/main" val="29335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pPr marL="0" indent="0">
              <a:buNone/>
            </a:pPr>
            <a:r>
              <a:rPr lang="en-US" sz="3200" b="1" dirty="0" smtClean="0"/>
              <a:t>Event Digest</a:t>
            </a:r>
          </a:p>
          <a:p>
            <a:pPr lvl="1"/>
            <a:r>
              <a:rPr lang="en-US" sz="2000" dirty="0" smtClean="0">
                <a:solidFill>
                  <a:schemeClr val="accent2"/>
                </a:solidFill>
              </a:rPr>
              <a:t>Simplified system </a:t>
            </a:r>
            <a:r>
              <a:rPr lang="en-US" sz="2000" dirty="0" smtClean="0"/>
              <a:t>which mainly relies upon </a:t>
            </a:r>
            <a:r>
              <a:rPr lang="en-US" sz="2000" dirty="0" smtClean="0">
                <a:solidFill>
                  <a:schemeClr val="accent2"/>
                </a:solidFill>
              </a:rPr>
              <a:t>automated indication and requires less interactions.</a:t>
            </a:r>
          </a:p>
          <a:p>
            <a:pPr lvl="1"/>
            <a:r>
              <a:rPr lang="en-US" sz="2000" dirty="0" smtClean="0"/>
              <a:t>Feature to detect credibility of message/user  was popular.</a:t>
            </a:r>
          </a:p>
          <a:p>
            <a:pPr lvl="1"/>
            <a:r>
              <a:rPr lang="en-US" sz="2000" dirty="0" smtClean="0"/>
              <a:t>More </a:t>
            </a:r>
            <a:r>
              <a:rPr lang="en-US" sz="2000" dirty="0" smtClean="0">
                <a:solidFill>
                  <a:schemeClr val="accent2"/>
                </a:solidFill>
              </a:rPr>
              <a:t>suitable to user without exper</a:t>
            </a:r>
            <a:r>
              <a:rPr lang="en-US" sz="2000" dirty="0" smtClean="0"/>
              <a:t>tise, fast, easy to learn.</a:t>
            </a:r>
          </a:p>
          <a:p>
            <a:pPr lvl="1"/>
            <a:r>
              <a:rPr lang="en-US" sz="2000" dirty="0" smtClean="0"/>
              <a:t>For more </a:t>
            </a:r>
            <a:r>
              <a:rPr lang="en-US" sz="2000" dirty="0" err="1" smtClean="0"/>
              <a:t>indepth</a:t>
            </a:r>
            <a:r>
              <a:rPr lang="en-US" sz="2000" dirty="0" smtClean="0"/>
              <a:t> analytical approach </a:t>
            </a:r>
            <a:r>
              <a:rPr lang="en-US" sz="2000" dirty="0" err="1" smtClean="0"/>
              <a:t>ScatterBlogs</a:t>
            </a:r>
            <a:r>
              <a:rPr lang="en-US" sz="2000" dirty="0" smtClean="0"/>
              <a:t> performed better.</a:t>
            </a:r>
          </a:p>
        </p:txBody>
      </p:sp>
    </p:spTree>
    <p:extLst>
      <p:ext uri="{BB962C8B-B14F-4D97-AF65-F5344CB8AC3E}">
        <p14:creationId xmlns:p14="http://schemas.microsoft.com/office/powerpoint/2010/main" val="345277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scatterblogs"/>
          <p:cNvPicPr>
            <a:picLocks noChangeAspect="1" noChangeArrowheads="1"/>
          </p:cNvPicPr>
          <p:nvPr/>
        </p:nvPicPr>
        <p:blipFill>
          <a:blip r:embed="rId2">
            <a:clrChange>
              <a:clrFrom>
                <a:srgbClr val="8C8C8C"/>
              </a:clrFrom>
              <a:clrTo>
                <a:srgbClr val="8C8C8C">
                  <a:alpha val="0"/>
                </a:srgbClr>
              </a:clrTo>
            </a:clrChange>
            <a:extLst>
              <a:ext uri="{28A0092B-C50C-407E-A947-70E740481C1C}">
                <a14:useLocalDpi xmlns:a14="http://schemas.microsoft.com/office/drawing/2010/main" val="0"/>
              </a:ext>
            </a:extLst>
          </a:blip>
          <a:srcRect/>
          <a:stretch>
            <a:fillRect/>
          </a:stretch>
        </p:blipFill>
        <p:spPr bwMode="auto">
          <a:xfrm>
            <a:off x="5651653" y="2959266"/>
            <a:ext cx="6378308" cy="382698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p:cNvPicPr>
            <a:picLocks noChangeAspect="1"/>
          </p:cNvPicPr>
          <p:nvPr/>
        </p:nvPicPr>
        <p:blipFill>
          <a:blip r:embed="rId3"/>
          <a:stretch>
            <a:fillRect/>
          </a:stretch>
        </p:blipFill>
        <p:spPr>
          <a:xfrm>
            <a:off x="1" y="1"/>
            <a:ext cx="5651652" cy="4264429"/>
          </a:xfrm>
          <a:prstGeom prst="rect">
            <a:avLst/>
          </a:prstGeom>
        </p:spPr>
      </p:pic>
      <p:pic>
        <p:nvPicPr>
          <p:cNvPr id="6" name="Picture 5"/>
          <p:cNvPicPr>
            <a:picLocks noChangeAspect="1"/>
          </p:cNvPicPr>
          <p:nvPr/>
        </p:nvPicPr>
        <p:blipFill rotWithShape="1">
          <a:blip r:embed="rId4"/>
          <a:srcRect l="4571" t="4366" r="3281" b="6126"/>
          <a:stretch/>
        </p:blipFill>
        <p:spPr>
          <a:xfrm>
            <a:off x="6114362" y="165253"/>
            <a:ext cx="4307595" cy="3161842"/>
          </a:xfrm>
          <a:prstGeom prst="rect">
            <a:avLst/>
          </a:prstGeom>
        </p:spPr>
      </p:pic>
      <p:pic>
        <p:nvPicPr>
          <p:cNvPr id="7" name="Picture 6"/>
          <p:cNvPicPr>
            <a:picLocks noChangeAspect="1"/>
          </p:cNvPicPr>
          <p:nvPr/>
        </p:nvPicPr>
        <p:blipFill>
          <a:blip r:embed="rId5"/>
          <a:stretch>
            <a:fillRect/>
          </a:stretch>
        </p:blipFill>
        <p:spPr>
          <a:xfrm>
            <a:off x="450087" y="4872758"/>
            <a:ext cx="4996599" cy="1633035"/>
          </a:xfrm>
          <a:prstGeom prst="rect">
            <a:avLst/>
          </a:prstGeom>
        </p:spPr>
      </p:pic>
      <p:sp>
        <p:nvSpPr>
          <p:cNvPr id="10" name="Content Placeholder 3"/>
          <p:cNvSpPr txBox="1">
            <a:spLocks/>
          </p:cNvSpPr>
          <p:nvPr/>
        </p:nvSpPr>
        <p:spPr>
          <a:xfrm>
            <a:off x="3526757" y="3018552"/>
            <a:ext cx="4249792" cy="135874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endParaRPr lang="en-US" sz="2000" dirty="0"/>
          </a:p>
        </p:txBody>
      </p:sp>
      <p:sp>
        <p:nvSpPr>
          <p:cNvPr id="11" name="TextBox 10"/>
          <p:cNvSpPr txBox="1"/>
          <p:nvPr/>
        </p:nvSpPr>
        <p:spPr>
          <a:xfrm>
            <a:off x="3855904" y="3305062"/>
            <a:ext cx="3690649" cy="830997"/>
          </a:xfrm>
          <a:prstGeom prst="rect">
            <a:avLst/>
          </a:prstGeom>
          <a:solidFill>
            <a:schemeClr val="bg1"/>
          </a:solidFill>
        </p:spPr>
        <p:txBody>
          <a:bodyPr wrap="square" rtlCol="0">
            <a:spAutoFit/>
          </a:bodyPr>
          <a:lstStyle/>
          <a:p>
            <a:pPr algn="ctr"/>
            <a:r>
              <a:rPr lang="en-US" sz="4800" dirty="0" smtClean="0"/>
              <a:t>Questions??</a:t>
            </a:r>
            <a:endParaRPr lang="en-US" sz="4800" dirty="0"/>
          </a:p>
        </p:txBody>
      </p:sp>
    </p:spTree>
    <p:extLst>
      <p:ext uri="{BB962C8B-B14F-4D97-AF65-F5344CB8AC3E}">
        <p14:creationId xmlns:p14="http://schemas.microsoft.com/office/powerpoint/2010/main" val="145389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219200"/>
          </a:xfrm>
        </p:spPr>
        <p:txBody>
          <a:bodyPr/>
          <a:lstStyle/>
          <a:p>
            <a:r>
              <a:rPr lang="en-US" dirty="0" smtClean="0"/>
              <a:t>Paris Attacks 2015</a:t>
            </a:r>
            <a:endParaRPr lang="en-US" dirty="0"/>
          </a:p>
        </p:txBody>
      </p:sp>
      <p:pic>
        <p:nvPicPr>
          <p:cNvPr id="8" name="Picture 7"/>
          <p:cNvPicPr>
            <a:picLocks noChangeAspect="1"/>
          </p:cNvPicPr>
          <p:nvPr/>
        </p:nvPicPr>
        <p:blipFill>
          <a:blip r:embed="rId2"/>
          <a:stretch>
            <a:fillRect/>
          </a:stretch>
        </p:blipFill>
        <p:spPr>
          <a:xfrm>
            <a:off x="14078445" y="7180421"/>
            <a:ext cx="3846162" cy="1657346"/>
          </a:xfrm>
          <a:prstGeom prst="rect">
            <a:avLst/>
          </a:prstGeom>
        </p:spPr>
      </p:pic>
      <p:sp>
        <p:nvSpPr>
          <p:cNvPr id="9" name="Rectangle 8"/>
          <p:cNvSpPr/>
          <p:nvPr/>
        </p:nvSpPr>
        <p:spPr>
          <a:xfrm>
            <a:off x="2371992" y="5935070"/>
            <a:ext cx="1210588" cy="369332"/>
          </a:xfrm>
          <a:prstGeom prst="rect">
            <a:avLst/>
          </a:prstGeom>
        </p:spPr>
        <p:txBody>
          <a:bodyPr wrap="none">
            <a:spAutoFit/>
          </a:bodyPr>
          <a:lstStyle/>
          <a:p>
            <a:r>
              <a:rPr lang="en-US" dirty="0" smtClean="0">
                <a:solidFill>
                  <a:srgbClr val="2B7BB9"/>
                </a:solidFill>
                <a:latin typeface="Helvetica" panose="020B0604020202020204" pitchFamily="34" charset="0"/>
                <a:hlinkClick r:id="rId3"/>
              </a:rPr>
              <a:t>#</a:t>
            </a:r>
            <a:r>
              <a:rPr lang="en-US" dirty="0" err="1" smtClean="0">
                <a:solidFill>
                  <a:srgbClr val="2B7BB9"/>
                </a:solidFill>
                <a:latin typeface="Helvetica" panose="020B0604020202020204" pitchFamily="34" charset="0"/>
                <a:hlinkClick r:id="rId3"/>
              </a:rPr>
              <a:t>notafraid</a:t>
            </a:r>
            <a:endParaRPr lang="en-US" dirty="0"/>
          </a:p>
        </p:txBody>
      </p:sp>
      <p:sp>
        <p:nvSpPr>
          <p:cNvPr id="10" name="Rectangle 9"/>
          <p:cNvSpPr/>
          <p:nvPr/>
        </p:nvSpPr>
        <p:spPr>
          <a:xfrm>
            <a:off x="3973919" y="5935070"/>
            <a:ext cx="1659429" cy="369332"/>
          </a:xfrm>
          <a:prstGeom prst="rect">
            <a:avLst/>
          </a:prstGeom>
        </p:spPr>
        <p:txBody>
          <a:bodyPr wrap="none">
            <a:spAutoFit/>
          </a:bodyPr>
          <a:lstStyle/>
          <a:p>
            <a:r>
              <a:rPr lang="en-US" dirty="0">
                <a:solidFill>
                  <a:srgbClr val="3B94D9"/>
                </a:solidFill>
                <a:latin typeface="Helvetica" panose="020B0604020202020204" pitchFamily="34" charset="0"/>
                <a:hlinkClick r:id="rId4"/>
              </a:rPr>
              <a:t>#</a:t>
            </a:r>
            <a:r>
              <a:rPr lang="en-US" dirty="0" err="1">
                <a:solidFill>
                  <a:srgbClr val="3B94D9"/>
                </a:solidFill>
                <a:latin typeface="Helvetica" panose="020B0604020202020204" pitchFamily="34" charset="0"/>
                <a:hlinkClick r:id="rId4"/>
              </a:rPr>
              <a:t>PrayForParis</a:t>
            </a:r>
            <a:endParaRPr lang="en-US" dirty="0"/>
          </a:p>
        </p:txBody>
      </p:sp>
      <p:pic>
        <p:nvPicPr>
          <p:cNvPr id="11" name="Picture 10"/>
          <p:cNvPicPr>
            <a:picLocks noChangeAspect="1"/>
          </p:cNvPicPr>
          <p:nvPr/>
        </p:nvPicPr>
        <p:blipFill>
          <a:blip r:embed="rId5"/>
          <a:stretch>
            <a:fillRect/>
          </a:stretch>
        </p:blipFill>
        <p:spPr>
          <a:xfrm>
            <a:off x="321224" y="1191620"/>
            <a:ext cx="6229350" cy="4743450"/>
          </a:xfrm>
          <a:prstGeom prst="rect">
            <a:avLst/>
          </a:prstGeom>
        </p:spPr>
      </p:pic>
      <p:sp>
        <p:nvSpPr>
          <p:cNvPr id="15" name="Rectangle 14"/>
          <p:cNvSpPr/>
          <p:nvPr/>
        </p:nvSpPr>
        <p:spPr>
          <a:xfrm>
            <a:off x="5221960" y="6488668"/>
            <a:ext cx="2657229" cy="369332"/>
          </a:xfrm>
          <a:prstGeom prst="rect">
            <a:avLst/>
          </a:prstGeom>
        </p:spPr>
        <p:txBody>
          <a:bodyPr wrap="square">
            <a:spAutoFit/>
          </a:bodyPr>
          <a:lstStyle/>
          <a:p>
            <a:r>
              <a:rPr lang="en-US" b="1" dirty="0" smtClean="0">
                <a:latin typeface="Times New Roman" panose="02020603050405020304" pitchFamily="18" charset="0"/>
              </a:rPr>
              <a:t>Image Source: BBC</a:t>
            </a:r>
            <a:endParaRPr lang="en-US" dirty="0"/>
          </a:p>
        </p:txBody>
      </p:sp>
      <p:pic>
        <p:nvPicPr>
          <p:cNvPr id="16" name="Picture 15"/>
          <p:cNvPicPr>
            <a:picLocks noChangeAspect="1"/>
          </p:cNvPicPr>
          <p:nvPr/>
        </p:nvPicPr>
        <p:blipFill>
          <a:blip r:embed="rId6"/>
          <a:stretch>
            <a:fillRect/>
          </a:stretch>
        </p:blipFill>
        <p:spPr>
          <a:xfrm>
            <a:off x="6407355" y="1219200"/>
            <a:ext cx="5031826" cy="3862147"/>
          </a:xfrm>
          <a:prstGeom prst="rect">
            <a:avLst/>
          </a:prstGeom>
        </p:spPr>
      </p:pic>
    </p:spTree>
    <p:extLst>
      <p:ext uri="{BB962C8B-B14F-4D97-AF65-F5344CB8AC3E}">
        <p14:creationId xmlns:p14="http://schemas.microsoft.com/office/powerpoint/2010/main" val="2659422885"/>
      </p:ext>
    </p:extLst>
  </p:cSld>
  <p:clrMapOvr>
    <a:masterClrMapping/>
  </p:clrMapOvr>
  <mc:AlternateContent xmlns:mc="http://schemas.openxmlformats.org/markup-compatibility/2006" xmlns:p14="http://schemas.microsoft.com/office/powerpoint/2010/main">
    <mc:Choice Requires="p14">
      <p:transition spd="med" p14:dur="700" advTm="3656">
        <p:fade/>
      </p:transition>
    </mc:Choice>
    <mc:Fallback xmlns="">
      <p:transition spd="med" advTm="3656">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1"/>
            <a:ext cx="10972800" cy="1219200"/>
          </a:xfrm>
        </p:spPr>
        <p:txBody>
          <a:bodyPr/>
          <a:lstStyle/>
          <a:p>
            <a:r>
              <a:rPr lang="en-US" dirty="0" smtClean="0"/>
              <a:t>Crisis Management is a Challenge</a:t>
            </a:r>
            <a:endParaRPr lang="en-US" dirty="0"/>
          </a:p>
        </p:txBody>
      </p:sp>
      <p:sp>
        <p:nvSpPr>
          <p:cNvPr id="3" name="Content Placeholder 2"/>
          <p:cNvSpPr>
            <a:spLocks noGrp="1"/>
          </p:cNvSpPr>
          <p:nvPr>
            <p:ph idx="1"/>
          </p:nvPr>
        </p:nvSpPr>
        <p:spPr/>
        <p:txBody>
          <a:bodyPr/>
          <a:lstStyle/>
          <a:p>
            <a:r>
              <a:rPr lang="en-US" dirty="0" smtClean="0"/>
              <a:t>Broken </a:t>
            </a:r>
            <a:r>
              <a:rPr lang="en-US" dirty="0"/>
              <a:t>social order during </a:t>
            </a:r>
            <a:r>
              <a:rPr lang="en-US" dirty="0">
                <a:solidFill>
                  <a:schemeClr val="accent2"/>
                </a:solidFill>
              </a:rPr>
              <a:t>crises hinders search, rescue and relief operations</a:t>
            </a:r>
            <a:r>
              <a:rPr lang="en-US" dirty="0"/>
              <a:t>, as well as </a:t>
            </a:r>
            <a:r>
              <a:rPr lang="en-US" dirty="0">
                <a:solidFill>
                  <a:schemeClr val="accent2"/>
                </a:solidFill>
              </a:rPr>
              <a:t>impedes restoration of normal life</a:t>
            </a:r>
            <a:r>
              <a:rPr lang="en-US" dirty="0"/>
              <a:t>. </a:t>
            </a:r>
          </a:p>
          <a:p>
            <a:r>
              <a:rPr lang="en-US" dirty="0"/>
              <a:t>Traditional media like telephone service, radio and television transmissions gets hit the hardest. </a:t>
            </a:r>
            <a:endParaRPr lang="en-US" dirty="0" smtClean="0"/>
          </a:p>
        </p:txBody>
      </p:sp>
    </p:spTree>
    <p:extLst>
      <p:ext uri="{BB962C8B-B14F-4D97-AF65-F5344CB8AC3E}">
        <p14:creationId xmlns:p14="http://schemas.microsoft.com/office/powerpoint/2010/main" val="1396609253"/>
      </p:ext>
    </p:extLst>
  </p:cSld>
  <p:clrMapOvr>
    <a:masterClrMapping/>
  </p:clrMapOvr>
  <mc:AlternateContent xmlns:mc="http://schemas.openxmlformats.org/markup-compatibility/2006" xmlns:p14="http://schemas.microsoft.com/office/powerpoint/2010/main">
    <mc:Choice Requires="p14">
      <p:transition spd="med" p14:dur="700" advTm="3656">
        <p:fade/>
      </p:transition>
    </mc:Choice>
    <mc:Fallback xmlns="">
      <p:transition spd="med" advTm="3656">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medias in public safety</a:t>
            </a:r>
            <a:endParaRPr lang="en-US" dirty="0"/>
          </a:p>
        </p:txBody>
      </p:sp>
      <p:sp>
        <p:nvSpPr>
          <p:cNvPr id="3" name="Content Placeholder 2"/>
          <p:cNvSpPr>
            <a:spLocks noGrp="1"/>
          </p:cNvSpPr>
          <p:nvPr>
            <p:ph idx="1"/>
          </p:nvPr>
        </p:nvSpPr>
        <p:spPr/>
        <p:txBody>
          <a:bodyPr/>
          <a:lstStyle/>
          <a:p>
            <a:r>
              <a:rPr lang="en-US" dirty="0" smtClean="0"/>
              <a:t>Provide </a:t>
            </a:r>
            <a:r>
              <a:rPr lang="en-US" dirty="0" smtClean="0">
                <a:solidFill>
                  <a:schemeClr val="accent2"/>
                </a:solidFill>
              </a:rPr>
              <a:t>real time observation</a:t>
            </a:r>
          </a:p>
          <a:p>
            <a:r>
              <a:rPr lang="en-US" dirty="0" smtClean="0"/>
              <a:t>Tremendous help in  disaster response , critical infrastructure management and general public safety</a:t>
            </a:r>
          </a:p>
          <a:p>
            <a:r>
              <a:rPr lang="en-US" dirty="0" smtClean="0"/>
              <a:t>Visual analytics combining </a:t>
            </a:r>
            <a:r>
              <a:rPr lang="en-US" dirty="0" smtClean="0">
                <a:solidFill>
                  <a:schemeClr val="accent2"/>
                </a:solidFill>
              </a:rPr>
              <a:t>machine learning, natural language processing, interactive graphical interfaces </a:t>
            </a:r>
            <a:r>
              <a:rPr lang="en-US" dirty="0" smtClean="0"/>
              <a:t>can provide better insights, </a:t>
            </a:r>
            <a:r>
              <a:rPr lang="en-US" dirty="0" smtClean="0">
                <a:solidFill>
                  <a:schemeClr val="accent2"/>
                </a:solidFill>
              </a:rPr>
              <a:t>anomalies and trends </a:t>
            </a:r>
            <a:r>
              <a:rPr lang="en-US" dirty="0" smtClean="0"/>
              <a:t>in the data.</a:t>
            </a:r>
          </a:p>
          <a:p>
            <a:endParaRPr lang="en-US" dirty="0"/>
          </a:p>
        </p:txBody>
      </p:sp>
    </p:spTree>
    <p:extLst>
      <p:ext uri="{BB962C8B-B14F-4D97-AF65-F5344CB8AC3E}">
        <p14:creationId xmlns:p14="http://schemas.microsoft.com/office/powerpoint/2010/main" val="201036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897" y="-198303"/>
            <a:ext cx="12709793" cy="1219200"/>
          </a:xfrm>
        </p:spPr>
        <p:txBody>
          <a:bodyPr/>
          <a:lstStyle/>
          <a:p>
            <a:r>
              <a:rPr lang="en-US" sz="4800" dirty="0" smtClean="0"/>
              <a:t>Commercial systems for public safety</a:t>
            </a:r>
            <a:endParaRPr lang="en-US" sz="4800" dirty="0"/>
          </a:p>
        </p:txBody>
      </p:sp>
      <p:sp>
        <p:nvSpPr>
          <p:cNvPr id="3" name="Content Placeholder 2"/>
          <p:cNvSpPr>
            <a:spLocks noGrp="1"/>
          </p:cNvSpPr>
          <p:nvPr>
            <p:ph idx="1"/>
          </p:nvPr>
        </p:nvSpPr>
        <p:spPr>
          <a:xfrm>
            <a:off x="609599" y="1302745"/>
            <a:ext cx="10972800" cy="4525963"/>
          </a:xfrm>
        </p:spPr>
        <p:txBody>
          <a:bodyPr/>
          <a:lstStyle/>
          <a:p>
            <a:r>
              <a:rPr lang="en-US" dirty="0" smtClean="0"/>
              <a:t>Social media use for public safety is in the middle of commercialization and practical adoption</a:t>
            </a:r>
          </a:p>
          <a:p>
            <a:r>
              <a:rPr lang="en-US" dirty="0" smtClean="0"/>
              <a:t>Tested in </a:t>
            </a:r>
            <a:r>
              <a:rPr lang="en-US" dirty="0" smtClean="0">
                <a:solidFill>
                  <a:schemeClr val="accent2"/>
                </a:solidFill>
              </a:rPr>
              <a:t>hypothetical scenarios</a:t>
            </a:r>
          </a:p>
          <a:p>
            <a:r>
              <a:rPr lang="en-US" dirty="0" smtClean="0"/>
              <a:t>This papers tries to fill this gap by providing </a:t>
            </a:r>
            <a:r>
              <a:rPr lang="en-US" dirty="0" smtClean="0">
                <a:solidFill>
                  <a:schemeClr val="accent2"/>
                </a:solidFill>
              </a:rPr>
              <a:t>2 phase study on visual analytics</a:t>
            </a:r>
            <a:r>
              <a:rPr lang="en-US" dirty="0" smtClean="0"/>
              <a:t>  in public safety.</a:t>
            </a:r>
          </a:p>
        </p:txBody>
      </p:sp>
    </p:spTree>
    <p:extLst>
      <p:ext uri="{BB962C8B-B14F-4D97-AF65-F5344CB8AC3E}">
        <p14:creationId xmlns:p14="http://schemas.microsoft.com/office/powerpoint/2010/main" val="312359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897" y="-198303"/>
            <a:ext cx="12709793" cy="1219200"/>
          </a:xfrm>
        </p:spPr>
        <p:txBody>
          <a:bodyPr/>
          <a:lstStyle/>
          <a:p>
            <a:r>
              <a:rPr lang="en-US" sz="4800" dirty="0" smtClean="0"/>
              <a:t>Commercial systems for public safety</a:t>
            </a:r>
            <a:endParaRPr lang="en-US" sz="4800" dirty="0"/>
          </a:p>
        </p:txBody>
      </p:sp>
      <p:sp>
        <p:nvSpPr>
          <p:cNvPr id="3" name="Content Placeholder 2"/>
          <p:cNvSpPr>
            <a:spLocks noGrp="1"/>
          </p:cNvSpPr>
          <p:nvPr>
            <p:ph idx="1"/>
          </p:nvPr>
        </p:nvSpPr>
        <p:spPr>
          <a:xfrm>
            <a:off x="609599" y="1302745"/>
            <a:ext cx="10972800" cy="4525963"/>
          </a:xfrm>
        </p:spPr>
        <p:txBody>
          <a:bodyPr/>
          <a:lstStyle/>
          <a:p>
            <a:r>
              <a:rPr lang="en-US" dirty="0" smtClean="0"/>
              <a:t>In the first study, </a:t>
            </a:r>
            <a:r>
              <a:rPr lang="en-US" dirty="0" smtClean="0">
                <a:solidFill>
                  <a:schemeClr val="accent2"/>
                </a:solidFill>
              </a:rPr>
              <a:t>29 </a:t>
            </a:r>
            <a:r>
              <a:rPr lang="en-US" dirty="0">
                <a:solidFill>
                  <a:schemeClr val="accent2"/>
                </a:solidFill>
              </a:rPr>
              <a:t>practitioner from disaster response </a:t>
            </a:r>
            <a:r>
              <a:rPr lang="en-US" dirty="0"/>
              <a:t>and </a:t>
            </a:r>
            <a:r>
              <a:rPr lang="en-US" dirty="0">
                <a:solidFill>
                  <a:schemeClr val="accent2"/>
                </a:solidFill>
              </a:rPr>
              <a:t>critical infrastructure  </a:t>
            </a:r>
            <a:r>
              <a:rPr lang="en-US" dirty="0"/>
              <a:t>participated in crisis management task for </a:t>
            </a:r>
            <a:r>
              <a:rPr lang="en-US" dirty="0">
                <a:solidFill>
                  <a:schemeClr val="accent2"/>
                </a:solidFill>
              </a:rPr>
              <a:t>2013 German </a:t>
            </a:r>
            <a:r>
              <a:rPr lang="en-US" dirty="0" smtClean="0">
                <a:solidFill>
                  <a:schemeClr val="accent2"/>
                </a:solidFill>
              </a:rPr>
              <a:t>flood</a:t>
            </a:r>
          </a:p>
          <a:p>
            <a:r>
              <a:rPr lang="en-US" dirty="0" smtClean="0"/>
              <a:t>Out of 29, half were from people working at critical infrastructures in private sector </a:t>
            </a:r>
          </a:p>
          <a:p>
            <a:r>
              <a:rPr lang="en-US" dirty="0" smtClean="0"/>
              <a:t>Other  half were from government disaster response program</a:t>
            </a:r>
            <a:endParaRPr lang="en-US" dirty="0"/>
          </a:p>
          <a:p>
            <a:r>
              <a:rPr lang="en-US" dirty="0"/>
              <a:t>Used </a:t>
            </a:r>
            <a:r>
              <a:rPr lang="en-US" dirty="0" smtClean="0">
                <a:solidFill>
                  <a:schemeClr val="accent2"/>
                </a:solidFill>
              </a:rPr>
              <a:t>visual analytic system </a:t>
            </a:r>
            <a:r>
              <a:rPr lang="en-US" dirty="0">
                <a:solidFill>
                  <a:schemeClr val="accent2"/>
                </a:solidFill>
              </a:rPr>
              <a:t>called </a:t>
            </a:r>
            <a:r>
              <a:rPr lang="en-US" dirty="0" smtClean="0">
                <a:solidFill>
                  <a:schemeClr val="accent2"/>
                </a:solidFill>
              </a:rPr>
              <a:t>“</a:t>
            </a:r>
            <a:r>
              <a:rPr lang="en-US" dirty="0" err="1" smtClean="0">
                <a:solidFill>
                  <a:schemeClr val="accent2"/>
                </a:solidFill>
              </a:rPr>
              <a:t>ScatterBlogs</a:t>
            </a:r>
            <a:r>
              <a:rPr lang="en-US" dirty="0" smtClean="0">
                <a:solidFill>
                  <a:schemeClr val="accent2"/>
                </a:solidFill>
              </a:rPr>
              <a:t>”</a:t>
            </a:r>
            <a:r>
              <a:rPr lang="en-US" dirty="0" smtClean="0"/>
              <a:t>.</a:t>
            </a:r>
          </a:p>
        </p:txBody>
      </p:sp>
    </p:spTree>
    <p:extLst>
      <p:ext uri="{BB962C8B-B14F-4D97-AF65-F5344CB8AC3E}">
        <p14:creationId xmlns:p14="http://schemas.microsoft.com/office/powerpoint/2010/main" val="44950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mpany background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Company background presentation" id="{7C18907C-4901-42BD-8F2C-E63B32C9DCA3}" vid="{B4FC953D-0C69-4290-95E2-4EA0E2E67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9111A70-0198-4F40-BEFB-ADDC651BCC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Company meeting presentation</Template>
  <TotalTime>0</TotalTime>
  <Words>2194</Words>
  <Application>Microsoft Office PowerPoint</Application>
  <PresentationFormat>Widescreen</PresentationFormat>
  <Paragraphs>265</Paragraphs>
  <Slides>49</Slides>
  <Notes>35</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Century Gothic</vt:lpstr>
      <vt:lpstr>Courier New</vt:lpstr>
      <vt:lpstr>Helvetica</vt:lpstr>
      <vt:lpstr>Palatino Linotype</vt:lpstr>
      <vt:lpstr>Times New Roman</vt:lpstr>
      <vt:lpstr>Company background presentation</vt:lpstr>
      <vt:lpstr>PowerPoint Presentation</vt:lpstr>
      <vt:lpstr>Hudson River crash 2009</vt:lpstr>
      <vt:lpstr>Hudson River crash 2009</vt:lpstr>
      <vt:lpstr>Hudson River crash 2009</vt:lpstr>
      <vt:lpstr>Paris Attacks 2015</vt:lpstr>
      <vt:lpstr>Crisis Management is a Challenge</vt:lpstr>
      <vt:lpstr>Social medias in public safety</vt:lpstr>
      <vt:lpstr>Commercial systems for public safety</vt:lpstr>
      <vt:lpstr>Commercial systems for public safety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ScatterBlogs-Other features</vt:lpstr>
      <vt:lpstr>ScatterBlogs-Other features</vt:lpstr>
      <vt:lpstr>ScatterBlogs-Other features</vt:lpstr>
      <vt:lpstr>ScatterBlogs-Other features</vt:lpstr>
      <vt:lpstr>Phase-1 Field Study</vt:lpstr>
      <vt:lpstr>Overview</vt:lpstr>
      <vt:lpstr>Study Setup</vt:lpstr>
      <vt:lpstr>PowerPoint Presentation</vt:lpstr>
      <vt:lpstr>PowerPoint Presentation</vt:lpstr>
      <vt:lpstr>Results</vt:lpstr>
      <vt:lpstr>Comments and Suggestions</vt:lpstr>
      <vt:lpstr>Recommendations—What features are missing in the system</vt:lpstr>
      <vt:lpstr>Lesson Learned</vt:lpstr>
      <vt:lpstr>Phase-2 Adapted Approach</vt:lpstr>
      <vt:lpstr>Event Digest</vt:lpstr>
      <vt:lpstr>ScatterBlogs</vt:lpstr>
      <vt:lpstr>Event Digest</vt:lpstr>
      <vt:lpstr>Event Digest</vt:lpstr>
      <vt:lpstr>Event Digest</vt:lpstr>
      <vt:lpstr>Event Digest</vt:lpstr>
      <vt:lpstr>Event Digest</vt:lpstr>
      <vt:lpstr>Event Digest</vt:lpstr>
      <vt:lpstr>Event Digest-Major changes</vt:lpstr>
      <vt:lpstr>Event Detection in Event Digest</vt:lpstr>
      <vt:lpstr>Relevant Media Display in Event Digest</vt:lpstr>
      <vt:lpstr>Significance Score in Event Digest</vt:lpstr>
      <vt:lpstr>User Study</vt:lpstr>
      <vt:lpstr>Tasks</vt:lpstr>
      <vt:lpstr>Questionnaire</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2015-10-05T05:00:59Z</dcterms:created>
  <dcterms:modified xsi:type="dcterms:W3CDTF">2016-11-15T21:49:17Z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TC034605109991</vt:lpwstr>
  </property>
</Properties>
</file>